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Lst>
  <p:notesMasterIdLst>
    <p:notesMasterId r:id="rId51"/>
  </p:notesMasterIdLst>
  <p:sldIdLst>
    <p:sldId id="256" r:id="rId2"/>
    <p:sldId id="294" r:id="rId3"/>
    <p:sldId id="296" r:id="rId4"/>
    <p:sldId id="257" r:id="rId5"/>
    <p:sldId id="374" r:id="rId6"/>
    <p:sldId id="298" r:id="rId7"/>
    <p:sldId id="299" r:id="rId8"/>
    <p:sldId id="300" r:id="rId9"/>
    <p:sldId id="301" r:id="rId10"/>
    <p:sldId id="302" r:id="rId11"/>
    <p:sldId id="303" r:id="rId12"/>
    <p:sldId id="304" r:id="rId13"/>
    <p:sldId id="305" r:id="rId14"/>
    <p:sldId id="306" r:id="rId15"/>
    <p:sldId id="307" r:id="rId16"/>
    <p:sldId id="310" r:id="rId17"/>
    <p:sldId id="271" r:id="rId18"/>
    <p:sldId id="278" r:id="rId19"/>
    <p:sldId id="371" r:id="rId20"/>
    <p:sldId id="281" r:id="rId21"/>
    <p:sldId id="372" r:id="rId22"/>
    <p:sldId id="373" r:id="rId23"/>
    <p:sldId id="308" r:id="rId24"/>
    <p:sldId id="311" r:id="rId25"/>
    <p:sldId id="312" r:id="rId26"/>
    <p:sldId id="313" r:id="rId27"/>
    <p:sldId id="314" r:id="rId28"/>
    <p:sldId id="315" r:id="rId29"/>
    <p:sldId id="316" r:id="rId30"/>
    <p:sldId id="317" r:id="rId31"/>
    <p:sldId id="318" r:id="rId32"/>
    <p:sldId id="319" r:id="rId33"/>
    <p:sldId id="320" r:id="rId34"/>
    <p:sldId id="321" r:id="rId35"/>
    <p:sldId id="322" r:id="rId36"/>
    <p:sldId id="375" r:id="rId37"/>
    <p:sldId id="370" r:id="rId38"/>
    <p:sldId id="376" r:id="rId39"/>
    <p:sldId id="358" r:id="rId40"/>
    <p:sldId id="354" r:id="rId41"/>
    <p:sldId id="355" r:id="rId42"/>
    <p:sldId id="323" r:id="rId43"/>
    <p:sldId id="325" r:id="rId44"/>
    <p:sldId id="258" r:id="rId45"/>
    <p:sldId id="259" r:id="rId46"/>
    <p:sldId id="260" r:id="rId47"/>
    <p:sldId id="261" r:id="rId48"/>
    <p:sldId id="262" r:id="rId49"/>
    <p:sldId id="263"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66596" autoAdjust="0"/>
  </p:normalViewPr>
  <p:slideViewPr>
    <p:cSldViewPr snapToGrid="0">
      <p:cViewPr varScale="1">
        <p:scale>
          <a:sx n="59" d="100"/>
          <a:sy n="59" d="100"/>
        </p:scale>
        <p:origin x="78" y="3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_rels/data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4" Type="http://schemas.openxmlformats.org/officeDocument/2006/relationships/image" Target="../media/image27.svg"/></Relationships>
</file>

<file path=ppt/diagrams/_rels/data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9.xml.rels><?xml version="1.0" encoding="UTF-8" standalone="yes"?>
<Relationships xmlns="http://schemas.openxmlformats.org/package/2006/relationships"><Relationship Id="rId3" Type="http://schemas.openxmlformats.org/officeDocument/2006/relationships/hyperlink" Target="https://doi.org/10.1016/j.drugpo.2024.104325" TargetMode="External"/><Relationship Id="rId2" Type="http://schemas.openxmlformats.org/officeDocument/2006/relationships/hyperlink" Target="https://doi.org/10.1016/j.drugalcdep.2022.109492" TargetMode="External"/><Relationship Id="rId1" Type="http://schemas.openxmlformats.org/officeDocument/2006/relationships/hyperlink" Target="https://doi.org/10.1016/j.drugalcdep.2023.111040" TargetMode="External"/><Relationship Id="rId4" Type="http://schemas.openxmlformats.org/officeDocument/2006/relationships/hyperlink" Target="https://doi.org/10.1016/j.drugpo.2015.12.005" TargetMode="External"/></Relationships>
</file>

<file path=ppt/diagrams/_rels/drawing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4" Type="http://schemas.openxmlformats.org/officeDocument/2006/relationships/image" Target="../media/image27.svg"/></Relationships>
</file>

<file path=ppt/diagrams/_rels/drawing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9.xml.rels><?xml version="1.0" encoding="UTF-8" standalone="yes"?>
<Relationships xmlns="http://schemas.openxmlformats.org/package/2006/relationships"><Relationship Id="rId3" Type="http://schemas.openxmlformats.org/officeDocument/2006/relationships/hyperlink" Target="https://doi.org/10.1016/j.drugpo.2024.104325" TargetMode="External"/><Relationship Id="rId2" Type="http://schemas.openxmlformats.org/officeDocument/2006/relationships/hyperlink" Target="https://doi.org/10.1016/j.drugalcdep.2022.109492" TargetMode="External"/><Relationship Id="rId1" Type="http://schemas.openxmlformats.org/officeDocument/2006/relationships/hyperlink" Target="https://doi.org/10.1016/j.drugalcdep.2023.111040" TargetMode="External"/><Relationship Id="rId4" Type="http://schemas.openxmlformats.org/officeDocument/2006/relationships/hyperlink" Target="https://doi.org/10.1016/j.drugpo.2015.12.005"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DE947F-54BA-4CFA-89FA-FC46B9221F34}"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7BD6E0C6-FB2D-4EF4-915B-596FE567C106}">
      <dgm:prSet/>
      <dgm:spPr/>
      <dgm:t>
        <a:bodyPr/>
        <a:lstStyle/>
        <a:p>
          <a:r>
            <a:rPr lang="en-US" dirty="0"/>
            <a:t>Solidarity and Collaboration</a:t>
          </a:r>
        </a:p>
      </dgm:t>
    </dgm:pt>
    <dgm:pt modelId="{54E2000A-E2BC-4A49-A7ED-F882FA1A48BA}" type="parTrans" cxnId="{CFBDE3BC-720A-4A54-9061-8A0ED928E9B8}">
      <dgm:prSet/>
      <dgm:spPr/>
      <dgm:t>
        <a:bodyPr/>
        <a:lstStyle/>
        <a:p>
          <a:endParaRPr lang="en-US"/>
        </a:p>
      </dgm:t>
    </dgm:pt>
    <dgm:pt modelId="{D8BFD652-E054-47EA-8659-9556964BA414}" type="sibTrans" cxnId="{CFBDE3BC-720A-4A54-9061-8A0ED928E9B8}">
      <dgm:prSet/>
      <dgm:spPr/>
      <dgm:t>
        <a:bodyPr/>
        <a:lstStyle/>
        <a:p>
          <a:endParaRPr lang="en-US"/>
        </a:p>
      </dgm:t>
    </dgm:pt>
    <dgm:pt modelId="{BC87311C-51B2-4572-B79B-58C13C70C879}">
      <dgm:prSet/>
      <dgm:spPr/>
      <dgm:t>
        <a:bodyPr/>
        <a:lstStyle/>
        <a:p>
          <a:r>
            <a:rPr lang="en-US"/>
            <a:t>Byron Wood: Rethinking Substance Use Policy</a:t>
          </a:r>
        </a:p>
      </dgm:t>
    </dgm:pt>
    <dgm:pt modelId="{3DB8DDE0-D8FA-41C2-8C89-30965991A37B}" type="parTrans" cxnId="{A6B7000F-558E-43C6-8A38-F57A93E15511}">
      <dgm:prSet/>
      <dgm:spPr/>
      <dgm:t>
        <a:bodyPr/>
        <a:lstStyle/>
        <a:p>
          <a:endParaRPr lang="en-US"/>
        </a:p>
      </dgm:t>
    </dgm:pt>
    <dgm:pt modelId="{FCB9B47A-D2D2-46FF-93A9-FC8472C5F1A4}" type="sibTrans" cxnId="{A6B7000F-558E-43C6-8A38-F57A93E15511}">
      <dgm:prSet/>
      <dgm:spPr/>
      <dgm:t>
        <a:bodyPr/>
        <a:lstStyle/>
        <a:p>
          <a:endParaRPr lang="en-US"/>
        </a:p>
      </dgm:t>
    </dgm:pt>
    <dgm:pt modelId="{7D36C069-C04B-40BE-9B88-D972E390D364}">
      <dgm:prSet/>
      <dgm:spPr/>
      <dgm:t>
        <a:bodyPr/>
        <a:lstStyle/>
        <a:p>
          <a:r>
            <a:rPr lang="en-US"/>
            <a:t>Corey Ranger: Whose Safety?</a:t>
          </a:r>
        </a:p>
      </dgm:t>
    </dgm:pt>
    <dgm:pt modelId="{777A470C-FFA4-4B72-A308-183C7FBFE816}" type="parTrans" cxnId="{0A4FEDAB-6975-4A02-8EC8-D77805241FF1}">
      <dgm:prSet/>
      <dgm:spPr/>
      <dgm:t>
        <a:bodyPr/>
        <a:lstStyle/>
        <a:p>
          <a:endParaRPr lang="en-US"/>
        </a:p>
      </dgm:t>
    </dgm:pt>
    <dgm:pt modelId="{5F6F537F-81BC-4E4B-9797-7EAEBA423D7F}" type="sibTrans" cxnId="{0A4FEDAB-6975-4A02-8EC8-D77805241FF1}">
      <dgm:prSet/>
      <dgm:spPr/>
      <dgm:t>
        <a:bodyPr/>
        <a:lstStyle/>
        <a:p>
          <a:endParaRPr lang="en-US"/>
        </a:p>
      </dgm:t>
    </dgm:pt>
    <dgm:pt modelId="{161DA62E-ADC7-43EC-89B2-019F7A1F6D71}">
      <dgm:prSet/>
      <dgm:spPr/>
      <dgm:t>
        <a:bodyPr/>
        <a:lstStyle/>
        <a:p>
          <a:r>
            <a:rPr lang="en-US"/>
            <a:t>Charlotte Ross: Research findings on regulatory programs for Nurses’ SUDs</a:t>
          </a:r>
        </a:p>
      </dgm:t>
    </dgm:pt>
    <dgm:pt modelId="{642D7B83-1DEE-4911-9B79-3869B51762B2}" type="parTrans" cxnId="{62305E95-BDBB-4EBD-A486-4DEEB15305E7}">
      <dgm:prSet/>
      <dgm:spPr/>
      <dgm:t>
        <a:bodyPr/>
        <a:lstStyle/>
        <a:p>
          <a:endParaRPr lang="en-US"/>
        </a:p>
      </dgm:t>
    </dgm:pt>
    <dgm:pt modelId="{A8983A1E-B065-4B02-AB60-550B580B5B85}" type="sibTrans" cxnId="{62305E95-BDBB-4EBD-A486-4DEEB15305E7}">
      <dgm:prSet/>
      <dgm:spPr/>
      <dgm:t>
        <a:bodyPr/>
        <a:lstStyle/>
        <a:p>
          <a:endParaRPr lang="en-US"/>
        </a:p>
      </dgm:t>
    </dgm:pt>
    <dgm:pt modelId="{DDD73BAE-A2EC-45B1-85B5-2605A97D55CE}">
      <dgm:prSet/>
      <dgm:spPr/>
      <dgm:t>
        <a:bodyPr/>
        <a:lstStyle/>
        <a:p>
          <a:r>
            <a:rPr lang="en-US"/>
            <a:t>Katrina Stephenson: Nurse 2 Nurse Peer Support</a:t>
          </a:r>
        </a:p>
      </dgm:t>
    </dgm:pt>
    <dgm:pt modelId="{0B4C8968-FB4D-4F77-B1C3-E0F8F628E831}" type="parTrans" cxnId="{6423FBB2-7BA1-49EF-8DED-131C07ECA28C}">
      <dgm:prSet/>
      <dgm:spPr/>
      <dgm:t>
        <a:bodyPr/>
        <a:lstStyle/>
        <a:p>
          <a:endParaRPr lang="en-US"/>
        </a:p>
      </dgm:t>
    </dgm:pt>
    <dgm:pt modelId="{DF314500-76DF-4C65-993E-BE7E45B3FCFE}" type="sibTrans" cxnId="{6423FBB2-7BA1-49EF-8DED-131C07ECA28C}">
      <dgm:prSet/>
      <dgm:spPr/>
      <dgm:t>
        <a:bodyPr/>
        <a:lstStyle/>
        <a:p>
          <a:endParaRPr lang="en-US"/>
        </a:p>
      </dgm:t>
    </dgm:pt>
    <dgm:pt modelId="{9191A64F-1D50-45BD-B044-B5BEF07F009B}">
      <dgm:prSet/>
      <dgm:spPr/>
      <dgm:t>
        <a:bodyPr/>
        <a:lstStyle/>
        <a:p>
          <a:r>
            <a:rPr lang="en-US"/>
            <a:t>Charlotte Ross: Recommendations and conclusion</a:t>
          </a:r>
        </a:p>
      </dgm:t>
    </dgm:pt>
    <dgm:pt modelId="{A5512035-7508-41A2-B985-006BB8B753E9}" type="parTrans" cxnId="{D576DD21-6817-49E0-8063-A6761AC55BA9}">
      <dgm:prSet/>
      <dgm:spPr/>
      <dgm:t>
        <a:bodyPr/>
        <a:lstStyle/>
        <a:p>
          <a:endParaRPr lang="en-US"/>
        </a:p>
      </dgm:t>
    </dgm:pt>
    <dgm:pt modelId="{316CD73D-A74C-4E42-A09A-E650160569C0}" type="sibTrans" cxnId="{D576DD21-6817-49E0-8063-A6761AC55BA9}">
      <dgm:prSet/>
      <dgm:spPr/>
      <dgm:t>
        <a:bodyPr/>
        <a:lstStyle/>
        <a:p>
          <a:endParaRPr lang="en-US"/>
        </a:p>
      </dgm:t>
    </dgm:pt>
    <dgm:pt modelId="{23FBB0CA-8A0A-458C-97BB-758F92FC9BEC}" type="pres">
      <dgm:prSet presAssocID="{9ADE947F-54BA-4CFA-89FA-FC46B9221F34}" presName="diagram" presStyleCnt="0">
        <dgm:presLayoutVars>
          <dgm:dir/>
          <dgm:resizeHandles val="exact"/>
        </dgm:presLayoutVars>
      </dgm:prSet>
      <dgm:spPr/>
    </dgm:pt>
    <dgm:pt modelId="{B61698C2-AD65-4939-ACCC-0803054024FE}" type="pres">
      <dgm:prSet presAssocID="{7BD6E0C6-FB2D-4EF4-915B-596FE567C106}" presName="node" presStyleLbl="node1" presStyleIdx="0" presStyleCnt="6">
        <dgm:presLayoutVars>
          <dgm:bulletEnabled val="1"/>
        </dgm:presLayoutVars>
      </dgm:prSet>
      <dgm:spPr/>
    </dgm:pt>
    <dgm:pt modelId="{871D6EBB-09C6-426A-8C84-ED07FA2CCBD9}" type="pres">
      <dgm:prSet presAssocID="{D8BFD652-E054-47EA-8659-9556964BA414}" presName="sibTrans" presStyleCnt="0"/>
      <dgm:spPr/>
    </dgm:pt>
    <dgm:pt modelId="{1C66F796-4F1C-450B-ABE8-13873ED1CAA8}" type="pres">
      <dgm:prSet presAssocID="{BC87311C-51B2-4572-B79B-58C13C70C879}" presName="node" presStyleLbl="node1" presStyleIdx="1" presStyleCnt="6">
        <dgm:presLayoutVars>
          <dgm:bulletEnabled val="1"/>
        </dgm:presLayoutVars>
      </dgm:prSet>
      <dgm:spPr/>
    </dgm:pt>
    <dgm:pt modelId="{D25BF0DF-0022-42C6-85F8-6AAC993C8BF0}" type="pres">
      <dgm:prSet presAssocID="{FCB9B47A-D2D2-46FF-93A9-FC8472C5F1A4}" presName="sibTrans" presStyleCnt="0"/>
      <dgm:spPr/>
    </dgm:pt>
    <dgm:pt modelId="{A51D1A8D-AF8A-4EDE-91ED-D0444C1D498B}" type="pres">
      <dgm:prSet presAssocID="{7D36C069-C04B-40BE-9B88-D972E390D364}" presName="node" presStyleLbl="node1" presStyleIdx="2" presStyleCnt="6">
        <dgm:presLayoutVars>
          <dgm:bulletEnabled val="1"/>
        </dgm:presLayoutVars>
      </dgm:prSet>
      <dgm:spPr/>
    </dgm:pt>
    <dgm:pt modelId="{6A233D23-9F37-42B7-AF6F-BDAE50023B7D}" type="pres">
      <dgm:prSet presAssocID="{5F6F537F-81BC-4E4B-9797-7EAEBA423D7F}" presName="sibTrans" presStyleCnt="0"/>
      <dgm:spPr/>
    </dgm:pt>
    <dgm:pt modelId="{31473140-F30C-495F-B101-B65CBA050B26}" type="pres">
      <dgm:prSet presAssocID="{161DA62E-ADC7-43EC-89B2-019F7A1F6D71}" presName="node" presStyleLbl="node1" presStyleIdx="3" presStyleCnt="6">
        <dgm:presLayoutVars>
          <dgm:bulletEnabled val="1"/>
        </dgm:presLayoutVars>
      </dgm:prSet>
      <dgm:spPr/>
    </dgm:pt>
    <dgm:pt modelId="{F4ABA7B3-E827-4B76-A6A1-E3448BD1EADF}" type="pres">
      <dgm:prSet presAssocID="{A8983A1E-B065-4B02-AB60-550B580B5B85}" presName="sibTrans" presStyleCnt="0"/>
      <dgm:spPr/>
    </dgm:pt>
    <dgm:pt modelId="{F7CA7BF3-0B2D-40F3-8417-BF78101128FF}" type="pres">
      <dgm:prSet presAssocID="{DDD73BAE-A2EC-45B1-85B5-2605A97D55CE}" presName="node" presStyleLbl="node1" presStyleIdx="4" presStyleCnt="6">
        <dgm:presLayoutVars>
          <dgm:bulletEnabled val="1"/>
        </dgm:presLayoutVars>
      </dgm:prSet>
      <dgm:spPr/>
    </dgm:pt>
    <dgm:pt modelId="{DF88CC5D-C71B-4783-BDEC-E51ADD834710}" type="pres">
      <dgm:prSet presAssocID="{DF314500-76DF-4C65-993E-BE7E45B3FCFE}" presName="sibTrans" presStyleCnt="0"/>
      <dgm:spPr/>
    </dgm:pt>
    <dgm:pt modelId="{18597A38-A96E-4CE3-B6D5-ACB459C2B76E}" type="pres">
      <dgm:prSet presAssocID="{9191A64F-1D50-45BD-B044-B5BEF07F009B}" presName="node" presStyleLbl="node1" presStyleIdx="5" presStyleCnt="6">
        <dgm:presLayoutVars>
          <dgm:bulletEnabled val="1"/>
        </dgm:presLayoutVars>
      </dgm:prSet>
      <dgm:spPr/>
    </dgm:pt>
  </dgm:ptLst>
  <dgm:cxnLst>
    <dgm:cxn modelId="{DE69F403-1358-4AA4-B614-3F0BF099D658}" type="presOf" srcId="{9ADE947F-54BA-4CFA-89FA-FC46B9221F34}" destId="{23FBB0CA-8A0A-458C-97BB-758F92FC9BEC}" srcOrd="0" destOrd="0" presId="urn:microsoft.com/office/officeart/2005/8/layout/default"/>
    <dgm:cxn modelId="{AC44AD05-2524-43EB-AE9C-C29CDAF9E3E1}" type="presOf" srcId="{161DA62E-ADC7-43EC-89B2-019F7A1F6D71}" destId="{31473140-F30C-495F-B101-B65CBA050B26}" srcOrd="0" destOrd="0" presId="urn:microsoft.com/office/officeart/2005/8/layout/default"/>
    <dgm:cxn modelId="{A6B7000F-558E-43C6-8A38-F57A93E15511}" srcId="{9ADE947F-54BA-4CFA-89FA-FC46B9221F34}" destId="{BC87311C-51B2-4572-B79B-58C13C70C879}" srcOrd="1" destOrd="0" parTransId="{3DB8DDE0-D8FA-41C2-8C89-30965991A37B}" sibTransId="{FCB9B47A-D2D2-46FF-93A9-FC8472C5F1A4}"/>
    <dgm:cxn modelId="{D576DD21-6817-49E0-8063-A6761AC55BA9}" srcId="{9ADE947F-54BA-4CFA-89FA-FC46B9221F34}" destId="{9191A64F-1D50-45BD-B044-B5BEF07F009B}" srcOrd="5" destOrd="0" parTransId="{A5512035-7508-41A2-B985-006BB8B753E9}" sibTransId="{316CD73D-A74C-4E42-A09A-E650160569C0}"/>
    <dgm:cxn modelId="{456C312D-52ED-4231-8040-A5158B5BABE3}" type="presOf" srcId="{DDD73BAE-A2EC-45B1-85B5-2605A97D55CE}" destId="{F7CA7BF3-0B2D-40F3-8417-BF78101128FF}" srcOrd="0" destOrd="0" presId="urn:microsoft.com/office/officeart/2005/8/layout/default"/>
    <dgm:cxn modelId="{7998544D-3F69-4091-B31A-D45AF0912E57}" type="presOf" srcId="{9191A64F-1D50-45BD-B044-B5BEF07F009B}" destId="{18597A38-A96E-4CE3-B6D5-ACB459C2B76E}" srcOrd="0" destOrd="0" presId="urn:microsoft.com/office/officeart/2005/8/layout/default"/>
    <dgm:cxn modelId="{62305E95-BDBB-4EBD-A486-4DEEB15305E7}" srcId="{9ADE947F-54BA-4CFA-89FA-FC46B9221F34}" destId="{161DA62E-ADC7-43EC-89B2-019F7A1F6D71}" srcOrd="3" destOrd="0" parTransId="{642D7B83-1DEE-4911-9B79-3869B51762B2}" sibTransId="{A8983A1E-B065-4B02-AB60-550B580B5B85}"/>
    <dgm:cxn modelId="{0A4FEDAB-6975-4A02-8EC8-D77805241FF1}" srcId="{9ADE947F-54BA-4CFA-89FA-FC46B9221F34}" destId="{7D36C069-C04B-40BE-9B88-D972E390D364}" srcOrd="2" destOrd="0" parTransId="{777A470C-FFA4-4B72-A308-183C7FBFE816}" sibTransId="{5F6F537F-81BC-4E4B-9797-7EAEBA423D7F}"/>
    <dgm:cxn modelId="{170C9BAF-EBA6-4769-ABDC-2997D85FCF38}" type="presOf" srcId="{7BD6E0C6-FB2D-4EF4-915B-596FE567C106}" destId="{B61698C2-AD65-4939-ACCC-0803054024FE}" srcOrd="0" destOrd="0" presId="urn:microsoft.com/office/officeart/2005/8/layout/default"/>
    <dgm:cxn modelId="{6423FBB2-7BA1-49EF-8DED-131C07ECA28C}" srcId="{9ADE947F-54BA-4CFA-89FA-FC46B9221F34}" destId="{DDD73BAE-A2EC-45B1-85B5-2605A97D55CE}" srcOrd="4" destOrd="0" parTransId="{0B4C8968-FB4D-4F77-B1C3-E0F8F628E831}" sibTransId="{DF314500-76DF-4C65-993E-BE7E45B3FCFE}"/>
    <dgm:cxn modelId="{CFBDE3BC-720A-4A54-9061-8A0ED928E9B8}" srcId="{9ADE947F-54BA-4CFA-89FA-FC46B9221F34}" destId="{7BD6E0C6-FB2D-4EF4-915B-596FE567C106}" srcOrd="0" destOrd="0" parTransId="{54E2000A-E2BC-4A49-A7ED-F882FA1A48BA}" sibTransId="{D8BFD652-E054-47EA-8659-9556964BA414}"/>
    <dgm:cxn modelId="{C7789DD7-03F0-45A6-AFD7-510DF35D7A13}" type="presOf" srcId="{BC87311C-51B2-4572-B79B-58C13C70C879}" destId="{1C66F796-4F1C-450B-ABE8-13873ED1CAA8}" srcOrd="0" destOrd="0" presId="urn:microsoft.com/office/officeart/2005/8/layout/default"/>
    <dgm:cxn modelId="{9238C3E2-9325-460A-9E0A-E22C5AAA75AC}" type="presOf" srcId="{7D36C069-C04B-40BE-9B88-D972E390D364}" destId="{A51D1A8D-AF8A-4EDE-91ED-D0444C1D498B}" srcOrd="0" destOrd="0" presId="urn:microsoft.com/office/officeart/2005/8/layout/default"/>
    <dgm:cxn modelId="{98A39CD6-915D-48E6-9EFC-FC7A164C93AC}" type="presParOf" srcId="{23FBB0CA-8A0A-458C-97BB-758F92FC9BEC}" destId="{B61698C2-AD65-4939-ACCC-0803054024FE}" srcOrd="0" destOrd="0" presId="urn:microsoft.com/office/officeart/2005/8/layout/default"/>
    <dgm:cxn modelId="{116FD73D-82D9-40BC-8CD2-E7A0D7222C8F}" type="presParOf" srcId="{23FBB0CA-8A0A-458C-97BB-758F92FC9BEC}" destId="{871D6EBB-09C6-426A-8C84-ED07FA2CCBD9}" srcOrd="1" destOrd="0" presId="urn:microsoft.com/office/officeart/2005/8/layout/default"/>
    <dgm:cxn modelId="{3A63A8A3-3426-4636-A4E1-0ED45F4CF3C7}" type="presParOf" srcId="{23FBB0CA-8A0A-458C-97BB-758F92FC9BEC}" destId="{1C66F796-4F1C-450B-ABE8-13873ED1CAA8}" srcOrd="2" destOrd="0" presId="urn:microsoft.com/office/officeart/2005/8/layout/default"/>
    <dgm:cxn modelId="{388D5138-203E-42F3-B81A-A3F220948B70}" type="presParOf" srcId="{23FBB0CA-8A0A-458C-97BB-758F92FC9BEC}" destId="{D25BF0DF-0022-42C6-85F8-6AAC993C8BF0}" srcOrd="3" destOrd="0" presId="urn:microsoft.com/office/officeart/2005/8/layout/default"/>
    <dgm:cxn modelId="{27B3D86C-58BF-4DC6-85CE-FBB060B87344}" type="presParOf" srcId="{23FBB0CA-8A0A-458C-97BB-758F92FC9BEC}" destId="{A51D1A8D-AF8A-4EDE-91ED-D0444C1D498B}" srcOrd="4" destOrd="0" presId="urn:microsoft.com/office/officeart/2005/8/layout/default"/>
    <dgm:cxn modelId="{12F9052C-6FD4-4AA9-ACD4-B519F9F42552}" type="presParOf" srcId="{23FBB0CA-8A0A-458C-97BB-758F92FC9BEC}" destId="{6A233D23-9F37-42B7-AF6F-BDAE50023B7D}" srcOrd="5" destOrd="0" presId="urn:microsoft.com/office/officeart/2005/8/layout/default"/>
    <dgm:cxn modelId="{61518472-1EB4-4A52-B7EA-91FC948DF4A4}" type="presParOf" srcId="{23FBB0CA-8A0A-458C-97BB-758F92FC9BEC}" destId="{31473140-F30C-495F-B101-B65CBA050B26}" srcOrd="6" destOrd="0" presId="urn:microsoft.com/office/officeart/2005/8/layout/default"/>
    <dgm:cxn modelId="{C016BEBD-DD0C-4500-A716-BC7695C5AD5A}" type="presParOf" srcId="{23FBB0CA-8A0A-458C-97BB-758F92FC9BEC}" destId="{F4ABA7B3-E827-4B76-A6A1-E3448BD1EADF}" srcOrd="7" destOrd="0" presId="urn:microsoft.com/office/officeart/2005/8/layout/default"/>
    <dgm:cxn modelId="{7F3CA1AE-4D87-47EF-8A79-D54E1F509FDB}" type="presParOf" srcId="{23FBB0CA-8A0A-458C-97BB-758F92FC9BEC}" destId="{F7CA7BF3-0B2D-40F3-8417-BF78101128FF}" srcOrd="8" destOrd="0" presId="urn:microsoft.com/office/officeart/2005/8/layout/default"/>
    <dgm:cxn modelId="{E52C6618-71E3-4EDC-9D09-54ACDF154D41}" type="presParOf" srcId="{23FBB0CA-8A0A-458C-97BB-758F92FC9BEC}" destId="{DF88CC5D-C71B-4783-BDEC-E51ADD834710}" srcOrd="9" destOrd="0" presId="urn:microsoft.com/office/officeart/2005/8/layout/default"/>
    <dgm:cxn modelId="{FAADCD48-EC0B-47B1-A66E-455C649D8693}" type="presParOf" srcId="{23FBB0CA-8A0A-458C-97BB-758F92FC9BEC}" destId="{18597A38-A96E-4CE3-B6D5-ACB459C2B76E}"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0FE3192-B77C-4FB7-AF6E-A03BAA079B43}"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423CF733-9B5E-433E-96D3-776BC2FB5A58}">
      <dgm:prSet/>
      <dgm:spPr/>
      <dgm:t>
        <a:bodyPr/>
        <a:lstStyle/>
        <a:p>
          <a:r>
            <a:rPr lang="en-US" b="0" i="0"/>
            <a:t>not all peer support is equal</a:t>
          </a:r>
          <a:endParaRPr lang="en-US"/>
        </a:p>
      </dgm:t>
    </dgm:pt>
    <dgm:pt modelId="{24AC4BB0-6904-481C-BCB7-8FACB2E00202}" type="parTrans" cxnId="{DACE3181-CA09-463C-81FF-4738435F5F6A}">
      <dgm:prSet/>
      <dgm:spPr/>
      <dgm:t>
        <a:bodyPr/>
        <a:lstStyle/>
        <a:p>
          <a:endParaRPr lang="en-US"/>
        </a:p>
      </dgm:t>
    </dgm:pt>
    <dgm:pt modelId="{F8A35E22-54BB-46D2-9424-4ECF36DFFCF9}" type="sibTrans" cxnId="{DACE3181-CA09-463C-81FF-4738435F5F6A}">
      <dgm:prSet/>
      <dgm:spPr/>
      <dgm:t>
        <a:bodyPr/>
        <a:lstStyle/>
        <a:p>
          <a:endParaRPr lang="en-US"/>
        </a:p>
      </dgm:t>
    </dgm:pt>
    <dgm:pt modelId="{12B18506-A716-4A3D-949B-F0896E339763}">
      <dgm:prSet/>
      <dgm:spPr/>
      <dgm:t>
        <a:bodyPr/>
        <a:lstStyle/>
        <a:p>
          <a:r>
            <a:rPr lang="en-US" b="1"/>
            <a:t>Formal</a:t>
          </a:r>
          <a:endParaRPr lang="en-US"/>
        </a:p>
      </dgm:t>
    </dgm:pt>
    <dgm:pt modelId="{865B9F98-B9AE-42C9-8D59-06367C15F817}" type="parTrans" cxnId="{D7C6B53D-61CB-4718-AED7-B05233412372}">
      <dgm:prSet/>
      <dgm:spPr/>
      <dgm:t>
        <a:bodyPr/>
        <a:lstStyle/>
        <a:p>
          <a:endParaRPr lang="en-US"/>
        </a:p>
      </dgm:t>
    </dgm:pt>
    <dgm:pt modelId="{B4C7C7F6-A890-4BCA-B700-0F1B89BB22C3}" type="sibTrans" cxnId="{D7C6B53D-61CB-4718-AED7-B05233412372}">
      <dgm:prSet/>
      <dgm:spPr/>
      <dgm:t>
        <a:bodyPr/>
        <a:lstStyle/>
        <a:p>
          <a:endParaRPr lang="en-US"/>
        </a:p>
      </dgm:t>
    </dgm:pt>
    <dgm:pt modelId="{07634DBA-8767-4F6D-9FED-2F9577041F41}">
      <dgm:prSet/>
      <dgm:spPr/>
      <dgm:t>
        <a:bodyPr/>
        <a:lstStyle/>
        <a:p>
          <a:r>
            <a:rPr lang="en-US" b="0" i="0"/>
            <a:t>structured training process </a:t>
          </a:r>
          <a:endParaRPr lang="en-US"/>
        </a:p>
      </dgm:t>
    </dgm:pt>
    <dgm:pt modelId="{096D0070-D8BB-4488-B61F-35AF5559BC88}" type="parTrans" cxnId="{558DE0C7-B3DD-4DBE-80A8-254A61A99259}">
      <dgm:prSet/>
      <dgm:spPr/>
      <dgm:t>
        <a:bodyPr/>
        <a:lstStyle/>
        <a:p>
          <a:endParaRPr lang="en-US"/>
        </a:p>
      </dgm:t>
    </dgm:pt>
    <dgm:pt modelId="{BADD475E-84C7-44BB-910D-8DED29CD95FF}" type="sibTrans" cxnId="{558DE0C7-B3DD-4DBE-80A8-254A61A99259}">
      <dgm:prSet/>
      <dgm:spPr/>
      <dgm:t>
        <a:bodyPr/>
        <a:lstStyle/>
        <a:p>
          <a:endParaRPr lang="en-US"/>
        </a:p>
      </dgm:t>
    </dgm:pt>
    <dgm:pt modelId="{CDD31B11-3BD1-4F26-92FB-2C1BD74F333E}">
      <dgm:prSet/>
      <dgm:spPr/>
      <dgm:t>
        <a:bodyPr/>
        <a:lstStyle/>
        <a:p>
          <a:r>
            <a:rPr lang="en-US" b="0" i="0"/>
            <a:t>trauma/violence informed </a:t>
          </a:r>
          <a:endParaRPr lang="en-US"/>
        </a:p>
      </dgm:t>
    </dgm:pt>
    <dgm:pt modelId="{9085A63E-AAD3-46B3-B0C5-F0390E883D83}" type="parTrans" cxnId="{6EF9669D-D832-4E58-9F03-B1E070F701DD}">
      <dgm:prSet/>
      <dgm:spPr/>
      <dgm:t>
        <a:bodyPr/>
        <a:lstStyle/>
        <a:p>
          <a:endParaRPr lang="en-US"/>
        </a:p>
      </dgm:t>
    </dgm:pt>
    <dgm:pt modelId="{955F42F8-6D9E-422C-9250-54B9AEC47AD2}" type="sibTrans" cxnId="{6EF9669D-D832-4E58-9F03-B1E070F701DD}">
      <dgm:prSet/>
      <dgm:spPr/>
      <dgm:t>
        <a:bodyPr/>
        <a:lstStyle/>
        <a:p>
          <a:endParaRPr lang="en-US"/>
        </a:p>
      </dgm:t>
    </dgm:pt>
    <dgm:pt modelId="{CF2F298F-DA12-405C-A3D3-18F6AE2F62D4}">
      <dgm:prSet/>
      <dgm:spPr/>
      <dgm:t>
        <a:bodyPr/>
        <a:lstStyle/>
        <a:p>
          <a:r>
            <a:rPr lang="en-US" b="0" i="0"/>
            <a:t>resources Best practice guidelines by MHCC</a:t>
          </a:r>
          <a:endParaRPr lang="en-US"/>
        </a:p>
      </dgm:t>
    </dgm:pt>
    <dgm:pt modelId="{E4634B1E-94A3-4A75-B947-3EAA71AC1901}" type="parTrans" cxnId="{02B07249-FCB9-453C-88F6-32C39ADDFB77}">
      <dgm:prSet/>
      <dgm:spPr/>
      <dgm:t>
        <a:bodyPr/>
        <a:lstStyle/>
        <a:p>
          <a:endParaRPr lang="en-US"/>
        </a:p>
      </dgm:t>
    </dgm:pt>
    <dgm:pt modelId="{EA9A7934-3BDA-45DE-A861-D1E27C04CE65}" type="sibTrans" cxnId="{02B07249-FCB9-453C-88F6-32C39ADDFB77}">
      <dgm:prSet/>
      <dgm:spPr/>
      <dgm:t>
        <a:bodyPr/>
        <a:lstStyle/>
        <a:p>
          <a:endParaRPr lang="en-US"/>
        </a:p>
      </dgm:t>
    </dgm:pt>
    <dgm:pt modelId="{79B0EED2-D1C1-4CD0-B6EE-EA2999192078}">
      <dgm:prSet/>
      <dgm:spPr/>
      <dgm:t>
        <a:bodyPr/>
        <a:lstStyle/>
        <a:p>
          <a:r>
            <a:rPr lang="en-US" b="1"/>
            <a:t>Informal</a:t>
          </a:r>
          <a:endParaRPr lang="en-US"/>
        </a:p>
      </dgm:t>
    </dgm:pt>
    <dgm:pt modelId="{1AB582E2-BF7B-45CE-90D1-9BBD3DEFDE1D}" type="parTrans" cxnId="{444398D0-DD0B-45E9-B4B8-462264DAA27F}">
      <dgm:prSet/>
      <dgm:spPr/>
      <dgm:t>
        <a:bodyPr/>
        <a:lstStyle/>
        <a:p>
          <a:endParaRPr lang="en-US"/>
        </a:p>
      </dgm:t>
    </dgm:pt>
    <dgm:pt modelId="{8410A185-61D7-4944-A7E2-AC4FBB7685C1}" type="sibTrans" cxnId="{444398D0-DD0B-45E9-B4B8-462264DAA27F}">
      <dgm:prSet/>
      <dgm:spPr/>
      <dgm:t>
        <a:bodyPr/>
        <a:lstStyle/>
        <a:p>
          <a:endParaRPr lang="en-US"/>
        </a:p>
      </dgm:t>
    </dgm:pt>
    <dgm:pt modelId="{D651E6DC-87EF-4BA9-A6E4-34CF75F87AE9}">
      <dgm:prSet/>
      <dgm:spPr/>
      <dgm:t>
        <a:bodyPr/>
        <a:lstStyle/>
        <a:p>
          <a:r>
            <a:rPr lang="en-US" b="0" i="0"/>
            <a:t>no requirements </a:t>
          </a:r>
          <a:endParaRPr lang="en-US"/>
        </a:p>
      </dgm:t>
    </dgm:pt>
    <dgm:pt modelId="{1CB1A17D-E9DF-4E4C-B423-7800BFA69E90}" type="parTrans" cxnId="{E67C894A-D4BF-46FE-BCE6-5A8DB1AF8B48}">
      <dgm:prSet/>
      <dgm:spPr/>
      <dgm:t>
        <a:bodyPr/>
        <a:lstStyle/>
        <a:p>
          <a:endParaRPr lang="en-US"/>
        </a:p>
      </dgm:t>
    </dgm:pt>
    <dgm:pt modelId="{1E252AAB-C1D8-4AEC-B979-25F729DE072E}" type="sibTrans" cxnId="{E67C894A-D4BF-46FE-BCE6-5A8DB1AF8B48}">
      <dgm:prSet/>
      <dgm:spPr/>
      <dgm:t>
        <a:bodyPr/>
        <a:lstStyle/>
        <a:p>
          <a:endParaRPr lang="en-US"/>
        </a:p>
      </dgm:t>
    </dgm:pt>
    <dgm:pt modelId="{4F728EB6-2C10-424C-AF31-0B5A8B543B29}">
      <dgm:prSet/>
      <dgm:spPr/>
      <dgm:t>
        <a:bodyPr/>
        <a:lstStyle/>
        <a:p>
          <a:r>
            <a:rPr lang="en-US" b="0" i="0"/>
            <a:t>no resources </a:t>
          </a:r>
          <a:endParaRPr lang="en-US"/>
        </a:p>
      </dgm:t>
    </dgm:pt>
    <dgm:pt modelId="{878D4393-94D1-40A9-8A47-7C3198F076BF}" type="parTrans" cxnId="{3C190344-2A01-4A5B-9FB6-10D55306969C}">
      <dgm:prSet/>
      <dgm:spPr/>
      <dgm:t>
        <a:bodyPr/>
        <a:lstStyle/>
        <a:p>
          <a:endParaRPr lang="en-US"/>
        </a:p>
      </dgm:t>
    </dgm:pt>
    <dgm:pt modelId="{97911117-B6B5-4102-92A1-1E01349E635F}" type="sibTrans" cxnId="{3C190344-2A01-4A5B-9FB6-10D55306969C}">
      <dgm:prSet/>
      <dgm:spPr/>
      <dgm:t>
        <a:bodyPr/>
        <a:lstStyle/>
        <a:p>
          <a:endParaRPr lang="en-US"/>
        </a:p>
      </dgm:t>
    </dgm:pt>
    <dgm:pt modelId="{A881A1D8-9A62-4ED5-9333-7B1C42CF5FB0}">
      <dgm:prSet/>
      <dgm:spPr/>
      <dgm:t>
        <a:bodyPr/>
        <a:lstStyle/>
        <a:p>
          <a:r>
            <a:rPr lang="en-US" b="0" i="0"/>
            <a:t>no structure or guidelines </a:t>
          </a:r>
          <a:endParaRPr lang="en-US"/>
        </a:p>
      </dgm:t>
    </dgm:pt>
    <dgm:pt modelId="{1F1F79D8-57AC-4CBD-AD7D-C5DAA27BBD50}" type="parTrans" cxnId="{4C73FC30-5C93-4F44-807F-5B63FE3C8223}">
      <dgm:prSet/>
      <dgm:spPr/>
      <dgm:t>
        <a:bodyPr/>
        <a:lstStyle/>
        <a:p>
          <a:endParaRPr lang="en-US"/>
        </a:p>
      </dgm:t>
    </dgm:pt>
    <dgm:pt modelId="{ADB3FFB2-D7A5-45EE-985B-2E3D1C0F585F}" type="sibTrans" cxnId="{4C73FC30-5C93-4F44-807F-5B63FE3C8223}">
      <dgm:prSet/>
      <dgm:spPr/>
      <dgm:t>
        <a:bodyPr/>
        <a:lstStyle/>
        <a:p>
          <a:endParaRPr lang="en-US"/>
        </a:p>
      </dgm:t>
    </dgm:pt>
    <dgm:pt modelId="{29D394EF-12CE-4F32-936D-E7BEAA1DFCDC}">
      <dgm:prSet/>
      <dgm:spPr/>
      <dgm:t>
        <a:bodyPr/>
        <a:lstStyle/>
        <a:p>
          <a:r>
            <a:rPr lang="en-US" b="0" i="0"/>
            <a:t>not necessarily trauma-informed</a:t>
          </a:r>
          <a:endParaRPr lang="en-US"/>
        </a:p>
      </dgm:t>
    </dgm:pt>
    <dgm:pt modelId="{7CCB568C-F544-4ACC-A2FC-FFC62B9D1FA1}" type="parTrans" cxnId="{C6F6566E-5D10-44D8-929A-F19C6828F62B}">
      <dgm:prSet/>
      <dgm:spPr/>
      <dgm:t>
        <a:bodyPr/>
        <a:lstStyle/>
        <a:p>
          <a:endParaRPr lang="en-US"/>
        </a:p>
      </dgm:t>
    </dgm:pt>
    <dgm:pt modelId="{7B13EC60-B748-43DE-A128-7F2124E66F50}" type="sibTrans" cxnId="{C6F6566E-5D10-44D8-929A-F19C6828F62B}">
      <dgm:prSet/>
      <dgm:spPr/>
      <dgm:t>
        <a:bodyPr/>
        <a:lstStyle/>
        <a:p>
          <a:endParaRPr lang="en-US"/>
        </a:p>
      </dgm:t>
    </dgm:pt>
    <dgm:pt modelId="{0C6FE797-4D27-4B05-806A-146FF18FE408}" type="pres">
      <dgm:prSet presAssocID="{40FE3192-B77C-4FB7-AF6E-A03BAA079B43}" presName="diagram" presStyleCnt="0">
        <dgm:presLayoutVars>
          <dgm:dir/>
          <dgm:resizeHandles val="exact"/>
        </dgm:presLayoutVars>
      </dgm:prSet>
      <dgm:spPr/>
    </dgm:pt>
    <dgm:pt modelId="{BA03FD82-C95D-4858-8667-7595B161F12A}" type="pres">
      <dgm:prSet presAssocID="{423CF733-9B5E-433E-96D3-776BC2FB5A58}" presName="node" presStyleLbl="node1" presStyleIdx="0" presStyleCnt="3">
        <dgm:presLayoutVars>
          <dgm:bulletEnabled val="1"/>
        </dgm:presLayoutVars>
      </dgm:prSet>
      <dgm:spPr/>
    </dgm:pt>
    <dgm:pt modelId="{A7BB071F-FFF0-4B39-8C68-F0DF293A0838}" type="pres">
      <dgm:prSet presAssocID="{F8A35E22-54BB-46D2-9424-4ECF36DFFCF9}" presName="sibTrans" presStyleCnt="0"/>
      <dgm:spPr/>
    </dgm:pt>
    <dgm:pt modelId="{E5771DCB-3A3E-4A17-A64D-E118F36BDF76}" type="pres">
      <dgm:prSet presAssocID="{12B18506-A716-4A3D-949B-F0896E339763}" presName="node" presStyleLbl="node1" presStyleIdx="1" presStyleCnt="3">
        <dgm:presLayoutVars>
          <dgm:bulletEnabled val="1"/>
        </dgm:presLayoutVars>
      </dgm:prSet>
      <dgm:spPr/>
    </dgm:pt>
    <dgm:pt modelId="{6F7264A4-3832-4ECE-971B-B5820EEA7A83}" type="pres">
      <dgm:prSet presAssocID="{B4C7C7F6-A890-4BCA-B700-0F1B89BB22C3}" presName="sibTrans" presStyleCnt="0"/>
      <dgm:spPr/>
    </dgm:pt>
    <dgm:pt modelId="{5B364AEC-0FED-473F-A3FE-1F34198860E1}" type="pres">
      <dgm:prSet presAssocID="{79B0EED2-D1C1-4CD0-B6EE-EA2999192078}" presName="node" presStyleLbl="node1" presStyleIdx="2" presStyleCnt="3">
        <dgm:presLayoutVars>
          <dgm:bulletEnabled val="1"/>
        </dgm:presLayoutVars>
      </dgm:prSet>
      <dgm:spPr/>
    </dgm:pt>
  </dgm:ptLst>
  <dgm:cxnLst>
    <dgm:cxn modelId="{64CD152B-5DA6-4DE6-99D8-129ECCA72F41}" type="presOf" srcId="{CDD31B11-3BD1-4F26-92FB-2C1BD74F333E}" destId="{E5771DCB-3A3E-4A17-A64D-E118F36BDF76}" srcOrd="0" destOrd="2" presId="urn:microsoft.com/office/officeart/2005/8/layout/default"/>
    <dgm:cxn modelId="{6723062F-D688-46B3-8335-F511D417137F}" type="presOf" srcId="{07634DBA-8767-4F6D-9FED-2F9577041F41}" destId="{E5771DCB-3A3E-4A17-A64D-E118F36BDF76}" srcOrd="0" destOrd="1" presId="urn:microsoft.com/office/officeart/2005/8/layout/default"/>
    <dgm:cxn modelId="{4C73FC30-5C93-4F44-807F-5B63FE3C8223}" srcId="{79B0EED2-D1C1-4CD0-B6EE-EA2999192078}" destId="{A881A1D8-9A62-4ED5-9333-7B1C42CF5FB0}" srcOrd="2" destOrd="0" parTransId="{1F1F79D8-57AC-4CBD-AD7D-C5DAA27BBD50}" sibTransId="{ADB3FFB2-D7A5-45EE-985B-2E3D1C0F585F}"/>
    <dgm:cxn modelId="{D7C6B53D-61CB-4718-AED7-B05233412372}" srcId="{40FE3192-B77C-4FB7-AF6E-A03BAA079B43}" destId="{12B18506-A716-4A3D-949B-F0896E339763}" srcOrd="1" destOrd="0" parTransId="{865B9F98-B9AE-42C9-8D59-06367C15F817}" sibTransId="{B4C7C7F6-A890-4BCA-B700-0F1B89BB22C3}"/>
    <dgm:cxn modelId="{3C190344-2A01-4A5B-9FB6-10D55306969C}" srcId="{79B0EED2-D1C1-4CD0-B6EE-EA2999192078}" destId="{4F728EB6-2C10-424C-AF31-0B5A8B543B29}" srcOrd="1" destOrd="0" parTransId="{878D4393-94D1-40A9-8A47-7C3198F076BF}" sibTransId="{97911117-B6B5-4102-92A1-1E01349E635F}"/>
    <dgm:cxn modelId="{C0514765-B855-45E9-8F0A-7E126D8D8B5B}" type="presOf" srcId="{40FE3192-B77C-4FB7-AF6E-A03BAA079B43}" destId="{0C6FE797-4D27-4B05-806A-146FF18FE408}" srcOrd="0" destOrd="0" presId="urn:microsoft.com/office/officeart/2005/8/layout/default"/>
    <dgm:cxn modelId="{02B07249-FCB9-453C-88F6-32C39ADDFB77}" srcId="{12B18506-A716-4A3D-949B-F0896E339763}" destId="{CF2F298F-DA12-405C-A3D3-18F6AE2F62D4}" srcOrd="2" destOrd="0" parTransId="{E4634B1E-94A3-4A75-B947-3EAA71AC1901}" sibTransId="{EA9A7934-3BDA-45DE-A861-D1E27C04CE65}"/>
    <dgm:cxn modelId="{E67C894A-D4BF-46FE-BCE6-5A8DB1AF8B48}" srcId="{79B0EED2-D1C1-4CD0-B6EE-EA2999192078}" destId="{D651E6DC-87EF-4BA9-A6E4-34CF75F87AE9}" srcOrd="0" destOrd="0" parTransId="{1CB1A17D-E9DF-4E4C-B423-7800BFA69E90}" sibTransId="{1E252AAB-C1D8-4AEC-B979-25F729DE072E}"/>
    <dgm:cxn modelId="{C6F6566E-5D10-44D8-929A-F19C6828F62B}" srcId="{79B0EED2-D1C1-4CD0-B6EE-EA2999192078}" destId="{29D394EF-12CE-4F32-936D-E7BEAA1DFCDC}" srcOrd="3" destOrd="0" parTransId="{7CCB568C-F544-4ACC-A2FC-FFC62B9D1FA1}" sibTransId="{7B13EC60-B748-43DE-A128-7F2124E66F50}"/>
    <dgm:cxn modelId="{B4B5A16E-6F8B-4DED-B3B4-EA4B8E4DB38F}" type="presOf" srcId="{12B18506-A716-4A3D-949B-F0896E339763}" destId="{E5771DCB-3A3E-4A17-A64D-E118F36BDF76}" srcOrd="0" destOrd="0" presId="urn:microsoft.com/office/officeart/2005/8/layout/default"/>
    <dgm:cxn modelId="{C4B4126F-7F49-40ED-A278-8710E52AC61D}" type="presOf" srcId="{29D394EF-12CE-4F32-936D-E7BEAA1DFCDC}" destId="{5B364AEC-0FED-473F-A3FE-1F34198860E1}" srcOrd="0" destOrd="4" presId="urn:microsoft.com/office/officeart/2005/8/layout/default"/>
    <dgm:cxn modelId="{541D674F-BE01-467E-9592-59C4E2A8C073}" type="presOf" srcId="{4F728EB6-2C10-424C-AF31-0B5A8B543B29}" destId="{5B364AEC-0FED-473F-A3FE-1F34198860E1}" srcOrd="0" destOrd="2" presId="urn:microsoft.com/office/officeart/2005/8/layout/default"/>
    <dgm:cxn modelId="{393EFC70-13E5-4962-B4B7-473D7930A13E}" type="presOf" srcId="{D651E6DC-87EF-4BA9-A6E4-34CF75F87AE9}" destId="{5B364AEC-0FED-473F-A3FE-1F34198860E1}" srcOrd="0" destOrd="1" presId="urn:microsoft.com/office/officeart/2005/8/layout/default"/>
    <dgm:cxn modelId="{DACE3181-CA09-463C-81FF-4738435F5F6A}" srcId="{40FE3192-B77C-4FB7-AF6E-A03BAA079B43}" destId="{423CF733-9B5E-433E-96D3-776BC2FB5A58}" srcOrd="0" destOrd="0" parTransId="{24AC4BB0-6904-481C-BCB7-8FACB2E00202}" sibTransId="{F8A35E22-54BB-46D2-9424-4ECF36DFFCF9}"/>
    <dgm:cxn modelId="{A2AD6A82-BC65-463B-89AA-E670D942ACA9}" type="presOf" srcId="{CF2F298F-DA12-405C-A3D3-18F6AE2F62D4}" destId="{E5771DCB-3A3E-4A17-A64D-E118F36BDF76}" srcOrd="0" destOrd="3" presId="urn:microsoft.com/office/officeart/2005/8/layout/default"/>
    <dgm:cxn modelId="{6EF9669D-D832-4E58-9F03-B1E070F701DD}" srcId="{12B18506-A716-4A3D-949B-F0896E339763}" destId="{CDD31B11-3BD1-4F26-92FB-2C1BD74F333E}" srcOrd="1" destOrd="0" parTransId="{9085A63E-AAD3-46B3-B0C5-F0390E883D83}" sibTransId="{955F42F8-6D9E-422C-9250-54B9AEC47AD2}"/>
    <dgm:cxn modelId="{3B10FAB9-95EE-4B6D-9F33-75F20D4B5466}" type="presOf" srcId="{423CF733-9B5E-433E-96D3-776BC2FB5A58}" destId="{BA03FD82-C95D-4858-8667-7595B161F12A}" srcOrd="0" destOrd="0" presId="urn:microsoft.com/office/officeart/2005/8/layout/default"/>
    <dgm:cxn modelId="{558DE0C7-B3DD-4DBE-80A8-254A61A99259}" srcId="{12B18506-A716-4A3D-949B-F0896E339763}" destId="{07634DBA-8767-4F6D-9FED-2F9577041F41}" srcOrd="0" destOrd="0" parTransId="{096D0070-D8BB-4488-B61F-35AF5559BC88}" sibTransId="{BADD475E-84C7-44BB-910D-8DED29CD95FF}"/>
    <dgm:cxn modelId="{83395CCF-1141-4853-AB15-7EE67BFE1ACA}" type="presOf" srcId="{79B0EED2-D1C1-4CD0-B6EE-EA2999192078}" destId="{5B364AEC-0FED-473F-A3FE-1F34198860E1}" srcOrd="0" destOrd="0" presId="urn:microsoft.com/office/officeart/2005/8/layout/default"/>
    <dgm:cxn modelId="{444398D0-DD0B-45E9-B4B8-462264DAA27F}" srcId="{40FE3192-B77C-4FB7-AF6E-A03BAA079B43}" destId="{79B0EED2-D1C1-4CD0-B6EE-EA2999192078}" srcOrd="2" destOrd="0" parTransId="{1AB582E2-BF7B-45CE-90D1-9BBD3DEFDE1D}" sibTransId="{8410A185-61D7-4944-A7E2-AC4FBB7685C1}"/>
    <dgm:cxn modelId="{62596FE6-3DF3-4172-9C3A-AB35635AED5D}" type="presOf" srcId="{A881A1D8-9A62-4ED5-9333-7B1C42CF5FB0}" destId="{5B364AEC-0FED-473F-A3FE-1F34198860E1}" srcOrd="0" destOrd="3" presId="urn:microsoft.com/office/officeart/2005/8/layout/default"/>
    <dgm:cxn modelId="{357EFD22-52DC-43B8-BC62-18D2E35F953F}" type="presParOf" srcId="{0C6FE797-4D27-4B05-806A-146FF18FE408}" destId="{BA03FD82-C95D-4858-8667-7595B161F12A}" srcOrd="0" destOrd="0" presId="urn:microsoft.com/office/officeart/2005/8/layout/default"/>
    <dgm:cxn modelId="{CB012D2B-2A7E-425C-8E4E-E2E3F5DA5A4B}" type="presParOf" srcId="{0C6FE797-4D27-4B05-806A-146FF18FE408}" destId="{A7BB071F-FFF0-4B39-8C68-F0DF293A0838}" srcOrd="1" destOrd="0" presId="urn:microsoft.com/office/officeart/2005/8/layout/default"/>
    <dgm:cxn modelId="{D716499C-D285-4EC8-9CE3-86742ECC4AEF}" type="presParOf" srcId="{0C6FE797-4D27-4B05-806A-146FF18FE408}" destId="{E5771DCB-3A3E-4A17-A64D-E118F36BDF76}" srcOrd="2" destOrd="0" presId="urn:microsoft.com/office/officeart/2005/8/layout/default"/>
    <dgm:cxn modelId="{4EDEA763-A849-441A-B297-AB4F589AEF39}" type="presParOf" srcId="{0C6FE797-4D27-4B05-806A-146FF18FE408}" destId="{6F7264A4-3832-4ECE-971B-B5820EEA7A83}" srcOrd="3" destOrd="0" presId="urn:microsoft.com/office/officeart/2005/8/layout/default"/>
    <dgm:cxn modelId="{FA7B463B-7A10-4B7E-98A1-EE9764F9DC95}" type="presParOf" srcId="{0C6FE797-4D27-4B05-806A-146FF18FE408}" destId="{5B364AEC-0FED-473F-A3FE-1F34198860E1}"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73074A5-CDC6-485B-9A27-5B2BDF0B2763}"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23DDD792-E15F-4743-9CD7-207F413F59EF}">
      <dgm:prSet/>
      <dgm:spPr/>
      <dgm:t>
        <a:bodyPr/>
        <a:lstStyle/>
        <a:p>
          <a:r>
            <a:rPr lang="en-US" b="1"/>
            <a:t>Even in areas with presumptive PTSD legislation for nurses, there is no national standardized process for provision of psychological support for nurses. </a:t>
          </a:r>
          <a:endParaRPr lang="en-US"/>
        </a:p>
      </dgm:t>
    </dgm:pt>
    <dgm:pt modelId="{CF503CB1-9EE8-4B3A-A95F-44F31E1E1170}" type="parTrans" cxnId="{7899A5BB-BF0B-4B8B-9661-4F0289C17D7D}">
      <dgm:prSet/>
      <dgm:spPr/>
      <dgm:t>
        <a:bodyPr/>
        <a:lstStyle/>
        <a:p>
          <a:endParaRPr lang="en-US"/>
        </a:p>
      </dgm:t>
    </dgm:pt>
    <dgm:pt modelId="{0E4D953C-A4C9-4A9A-BFE7-FD5CAE77C59A}" type="sibTrans" cxnId="{7899A5BB-BF0B-4B8B-9661-4F0289C17D7D}">
      <dgm:prSet/>
      <dgm:spPr/>
      <dgm:t>
        <a:bodyPr/>
        <a:lstStyle/>
        <a:p>
          <a:endParaRPr lang="en-US"/>
        </a:p>
      </dgm:t>
    </dgm:pt>
    <dgm:pt modelId="{05DFBC2C-FDEE-4D43-A6A2-7A534407A33C}">
      <dgm:prSet/>
      <dgm:spPr/>
      <dgm:t>
        <a:bodyPr/>
        <a:lstStyle/>
        <a:p>
          <a:r>
            <a:rPr lang="en-US" b="1"/>
            <a:t>Most supports available for nurses are reactive, fragmented and fail to incorporate a preventative, holistic approach (Rangachari &amp; Woods, 2020). </a:t>
          </a:r>
          <a:endParaRPr lang="en-US"/>
        </a:p>
      </dgm:t>
    </dgm:pt>
    <dgm:pt modelId="{104096C9-A369-44AB-9970-3E908FF64437}" type="parTrans" cxnId="{76C18169-CACF-4F0A-8348-5AA3E69B41D3}">
      <dgm:prSet/>
      <dgm:spPr/>
      <dgm:t>
        <a:bodyPr/>
        <a:lstStyle/>
        <a:p>
          <a:endParaRPr lang="en-US"/>
        </a:p>
      </dgm:t>
    </dgm:pt>
    <dgm:pt modelId="{F7E93858-FEC2-4FAB-A073-0E31AA8F6F5A}" type="sibTrans" cxnId="{76C18169-CACF-4F0A-8348-5AA3E69B41D3}">
      <dgm:prSet/>
      <dgm:spPr/>
      <dgm:t>
        <a:bodyPr/>
        <a:lstStyle/>
        <a:p>
          <a:endParaRPr lang="en-US"/>
        </a:p>
      </dgm:t>
    </dgm:pt>
    <dgm:pt modelId="{F22C722A-A36F-4772-BA00-BDD160AD69C9}">
      <dgm:prSet/>
      <dgm:spPr/>
      <dgm:t>
        <a:bodyPr/>
        <a:lstStyle/>
        <a:p>
          <a:r>
            <a:rPr lang="en-US" b="1"/>
            <a:t>Currently a 6-9 month wait for </a:t>
          </a:r>
          <a:r>
            <a:rPr lang="en-US" b="1" u="sng"/>
            <a:t>assessment</a:t>
          </a:r>
          <a:r>
            <a:rPr lang="en-US" b="1"/>
            <a:t> for psychological injury</a:t>
          </a:r>
          <a:endParaRPr lang="en-US"/>
        </a:p>
      </dgm:t>
    </dgm:pt>
    <dgm:pt modelId="{8BD3DCCC-F09D-43DD-AAA8-FBAE2CAF7D32}" type="parTrans" cxnId="{A963791C-D812-43CF-B6C3-D9EBEB9A9798}">
      <dgm:prSet/>
      <dgm:spPr/>
      <dgm:t>
        <a:bodyPr/>
        <a:lstStyle/>
        <a:p>
          <a:endParaRPr lang="en-US"/>
        </a:p>
      </dgm:t>
    </dgm:pt>
    <dgm:pt modelId="{A6967F47-E94F-4E97-BB7B-7C2F275BD2FD}" type="sibTrans" cxnId="{A963791C-D812-43CF-B6C3-D9EBEB9A9798}">
      <dgm:prSet/>
      <dgm:spPr/>
      <dgm:t>
        <a:bodyPr/>
        <a:lstStyle/>
        <a:p>
          <a:endParaRPr lang="en-US"/>
        </a:p>
      </dgm:t>
    </dgm:pt>
    <dgm:pt modelId="{BE538A9F-B230-47FC-9764-C578B8210E99}" type="pres">
      <dgm:prSet presAssocID="{173074A5-CDC6-485B-9A27-5B2BDF0B2763}" presName="linear" presStyleCnt="0">
        <dgm:presLayoutVars>
          <dgm:animLvl val="lvl"/>
          <dgm:resizeHandles val="exact"/>
        </dgm:presLayoutVars>
      </dgm:prSet>
      <dgm:spPr/>
    </dgm:pt>
    <dgm:pt modelId="{68F586EB-D3E8-45C4-8AEF-73991FAEA250}" type="pres">
      <dgm:prSet presAssocID="{23DDD792-E15F-4743-9CD7-207F413F59EF}" presName="parentText" presStyleLbl="node1" presStyleIdx="0" presStyleCnt="3">
        <dgm:presLayoutVars>
          <dgm:chMax val="0"/>
          <dgm:bulletEnabled val="1"/>
        </dgm:presLayoutVars>
      </dgm:prSet>
      <dgm:spPr/>
    </dgm:pt>
    <dgm:pt modelId="{ED498B3F-BA5D-4F91-B57B-BC66459DA2ED}" type="pres">
      <dgm:prSet presAssocID="{0E4D953C-A4C9-4A9A-BFE7-FD5CAE77C59A}" presName="spacer" presStyleCnt="0"/>
      <dgm:spPr/>
    </dgm:pt>
    <dgm:pt modelId="{9E29C5E8-16AF-4D42-87CB-769A8DC70EC6}" type="pres">
      <dgm:prSet presAssocID="{05DFBC2C-FDEE-4D43-A6A2-7A534407A33C}" presName="parentText" presStyleLbl="node1" presStyleIdx="1" presStyleCnt="3">
        <dgm:presLayoutVars>
          <dgm:chMax val="0"/>
          <dgm:bulletEnabled val="1"/>
        </dgm:presLayoutVars>
      </dgm:prSet>
      <dgm:spPr/>
    </dgm:pt>
    <dgm:pt modelId="{7F3A66AA-BCED-4970-98FF-F14349B98037}" type="pres">
      <dgm:prSet presAssocID="{F7E93858-FEC2-4FAB-A073-0E31AA8F6F5A}" presName="spacer" presStyleCnt="0"/>
      <dgm:spPr/>
    </dgm:pt>
    <dgm:pt modelId="{BD6B0030-139D-4844-BFD3-586216DA84EE}" type="pres">
      <dgm:prSet presAssocID="{F22C722A-A36F-4772-BA00-BDD160AD69C9}" presName="parentText" presStyleLbl="node1" presStyleIdx="2" presStyleCnt="3">
        <dgm:presLayoutVars>
          <dgm:chMax val="0"/>
          <dgm:bulletEnabled val="1"/>
        </dgm:presLayoutVars>
      </dgm:prSet>
      <dgm:spPr/>
    </dgm:pt>
  </dgm:ptLst>
  <dgm:cxnLst>
    <dgm:cxn modelId="{A963791C-D812-43CF-B6C3-D9EBEB9A9798}" srcId="{173074A5-CDC6-485B-9A27-5B2BDF0B2763}" destId="{F22C722A-A36F-4772-BA00-BDD160AD69C9}" srcOrd="2" destOrd="0" parTransId="{8BD3DCCC-F09D-43DD-AAA8-FBAE2CAF7D32}" sibTransId="{A6967F47-E94F-4E97-BB7B-7C2F275BD2FD}"/>
    <dgm:cxn modelId="{76C18169-CACF-4F0A-8348-5AA3E69B41D3}" srcId="{173074A5-CDC6-485B-9A27-5B2BDF0B2763}" destId="{05DFBC2C-FDEE-4D43-A6A2-7A534407A33C}" srcOrd="1" destOrd="0" parTransId="{104096C9-A369-44AB-9970-3E908FF64437}" sibTransId="{F7E93858-FEC2-4FAB-A073-0E31AA8F6F5A}"/>
    <dgm:cxn modelId="{7D760670-93C9-4E22-8FD1-243D698FDABB}" type="presOf" srcId="{05DFBC2C-FDEE-4D43-A6A2-7A534407A33C}" destId="{9E29C5E8-16AF-4D42-87CB-769A8DC70EC6}" srcOrd="0" destOrd="0" presId="urn:microsoft.com/office/officeart/2005/8/layout/vList2"/>
    <dgm:cxn modelId="{7899A5BB-BF0B-4B8B-9661-4F0289C17D7D}" srcId="{173074A5-CDC6-485B-9A27-5B2BDF0B2763}" destId="{23DDD792-E15F-4743-9CD7-207F413F59EF}" srcOrd="0" destOrd="0" parTransId="{CF503CB1-9EE8-4B3A-A95F-44F31E1E1170}" sibTransId="{0E4D953C-A4C9-4A9A-BFE7-FD5CAE77C59A}"/>
    <dgm:cxn modelId="{6CDCB1CE-9BE6-4D6E-ACA8-A1D56474D88F}" type="presOf" srcId="{23DDD792-E15F-4743-9CD7-207F413F59EF}" destId="{68F586EB-D3E8-45C4-8AEF-73991FAEA250}" srcOrd="0" destOrd="0" presId="urn:microsoft.com/office/officeart/2005/8/layout/vList2"/>
    <dgm:cxn modelId="{9EB92CE5-1782-4911-8C9B-013EC4956DB9}" type="presOf" srcId="{173074A5-CDC6-485B-9A27-5B2BDF0B2763}" destId="{BE538A9F-B230-47FC-9764-C578B8210E99}" srcOrd="0" destOrd="0" presId="urn:microsoft.com/office/officeart/2005/8/layout/vList2"/>
    <dgm:cxn modelId="{43CFACFF-133B-4D7A-AC8A-78CFC3F8922B}" type="presOf" srcId="{F22C722A-A36F-4772-BA00-BDD160AD69C9}" destId="{BD6B0030-139D-4844-BFD3-586216DA84EE}" srcOrd="0" destOrd="0" presId="urn:microsoft.com/office/officeart/2005/8/layout/vList2"/>
    <dgm:cxn modelId="{32C5277E-B3A6-4903-96E7-62FDA3FB102C}" type="presParOf" srcId="{BE538A9F-B230-47FC-9764-C578B8210E99}" destId="{68F586EB-D3E8-45C4-8AEF-73991FAEA250}" srcOrd="0" destOrd="0" presId="urn:microsoft.com/office/officeart/2005/8/layout/vList2"/>
    <dgm:cxn modelId="{381147A4-3844-4C39-B4A0-DE7C08897F0E}" type="presParOf" srcId="{BE538A9F-B230-47FC-9764-C578B8210E99}" destId="{ED498B3F-BA5D-4F91-B57B-BC66459DA2ED}" srcOrd="1" destOrd="0" presId="urn:microsoft.com/office/officeart/2005/8/layout/vList2"/>
    <dgm:cxn modelId="{1A66E09F-C472-440E-BB97-2E96D732DC56}" type="presParOf" srcId="{BE538A9F-B230-47FC-9764-C578B8210E99}" destId="{9E29C5E8-16AF-4D42-87CB-769A8DC70EC6}" srcOrd="2" destOrd="0" presId="urn:microsoft.com/office/officeart/2005/8/layout/vList2"/>
    <dgm:cxn modelId="{25C92188-FF2E-43A2-91B9-FEFA34FFC6E7}" type="presParOf" srcId="{BE538A9F-B230-47FC-9764-C578B8210E99}" destId="{7F3A66AA-BCED-4970-98FF-F14349B98037}" srcOrd="3" destOrd="0" presId="urn:microsoft.com/office/officeart/2005/8/layout/vList2"/>
    <dgm:cxn modelId="{2888D787-D9AB-4A4F-86E0-31984D04F3CB}" type="presParOf" srcId="{BE538A9F-B230-47FC-9764-C578B8210E99}" destId="{BD6B0030-139D-4844-BFD3-586216DA84E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7648FBB-4222-4EDC-BAEE-598B1040765A}"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2A5C9C05-38A9-4558-AC0D-9A77DB734F2F}">
      <dgm:prSet/>
      <dgm:spPr/>
      <dgm:t>
        <a:bodyPr/>
        <a:lstStyle/>
        <a:p>
          <a:r>
            <a:rPr lang="en-US"/>
            <a:t>To afford all nurses the same right to continued employment, bodily autonomy, and quality, ethical, and public-pay health care as other citizens and nurses with other health issues.</a:t>
          </a:r>
        </a:p>
      </dgm:t>
    </dgm:pt>
    <dgm:pt modelId="{84512C18-E910-4772-98F9-EE69C7E01034}" type="parTrans" cxnId="{36266B57-EBE5-4CC6-9809-819BF91F2BDE}">
      <dgm:prSet/>
      <dgm:spPr/>
      <dgm:t>
        <a:bodyPr/>
        <a:lstStyle/>
        <a:p>
          <a:endParaRPr lang="en-US"/>
        </a:p>
      </dgm:t>
    </dgm:pt>
    <dgm:pt modelId="{8A0E9F13-F344-4759-8C10-6C87A3746598}" type="sibTrans" cxnId="{36266B57-EBE5-4CC6-9809-819BF91F2BDE}">
      <dgm:prSet/>
      <dgm:spPr/>
      <dgm:t>
        <a:bodyPr/>
        <a:lstStyle/>
        <a:p>
          <a:endParaRPr lang="en-US"/>
        </a:p>
      </dgm:t>
    </dgm:pt>
    <dgm:pt modelId="{AFCC8404-0A75-4584-9EB5-D173837E4CC1}">
      <dgm:prSet/>
      <dgm:spPr/>
      <dgm:t>
        <a:bodyPr/>
        <a:lstStyle/>
        <a:p>
          <a:r>
            <a:rPr lang="en-US"/>
            <a:t>Nurses’ treatment for SU should be integrated into a comprehensive, unified process to address nurses’ health and not addressed as a separate issue</a:t>
          </a:r>
        </a:p>
      </dgm:t>
    </dgm:pt>
    <dgm:pt modelId="{6284DDBD-3581-4830-A77B-C91E710C1E6B}" type="parTrans" cxnId="{3B1903F6-17D3-4EE9-99D4-3211233E0D1E}">
      <dgm:prSet/>
      <dgm:spPr/>
      <dgm:t>
        <a:bodyPr/>
        <a:lstStyle/>
        <a:p>
          <a:endParaRPr lang="en-US"/>
        </a:p>
      </dgm:t>
    </dgm:pt>
    <dgm:pt modelId="{13C7107C-3263-49F0-A469-15EAA82FEE91}" type="sibTrans" cxnId="{3B1903F6-17D3-4EE9-99D4-3211233E0D1E}">
      <dgm:prSet/>
      <dgm:spPr/>
      <dgm:t>
        <a:bodyPr/>
        <a:lstStyle/>
        <a:p>
          <a:endParaRPr lang="en-US"/>
        </a:p>
      </dgm:t>
    </dgm:pt>
    <dgm:pt modelId="{0C8C60AB-3824-4C58-9CAD-AA45604021D4}" type="pres">
      <dgm:prSet presAssocID="{57648FBB-4222-4EDC-BAEE-598B1040765A}" presName="root" presStyleCnt="0">
        <dgm:presLayoutVars>
          <dgm:dir/>
          <dgm:resizeHandles val="exact"/>
        </dgm:presLayoutVars>
      </dgm:prSet>
      <dgm:spPr/>
    </dgm:pt>
    <dgm:pt modelId="{6394D484-88C5-46E0-ADC1-55E97BE08E94}" type="pres">
      <dgm:prSet presAssocID="{2A5C9C05-38A9-4558-AC0D-9A77DB734F2F}" presName="compNode" presStyleCnt="0"/>
      <dgm:spPr/>
    </dgm:pt>
    <dgm:pt modelId="{A1C22AA0-E65B-45AE-855B-C4E5D723903C}" type="pres">
      <dgm:prSet presAssocID="{2A5C9C05-38A9-4558-AC0D-9A77DB734F2F}" presName="bgRect" presStyleLbl="bgShp" presStyleIdx="0" presStyleCnt="2"/>
      <dgm:spPr/>
    </dgm:pt>
    <dgm:pt modelId="{3D861BA2-81B8-42E5-A82A-DE723A2BAE66}" type="pres">
      <dgm:prSet presAssocID="{2A5C9C05-38A9-4558-AC0D-9A77DB734F2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6582C232-4EE5-4C20-AE1B-C7F079F1B179}" type="pres">
      <dgm:prSet presAssocID="{2A5C9C05-38A9-4558-AC0D-9A77DB734F2F}" presName="spaceRect" presStyleCnt="0"/>
      <dgm:spPr/>
    </dgm:pt>
    <dgm:pt modelId="{48B94C76-E035-4EC7-9044-67A8988EEA2F}" type="pres">
      <dgm:prSet presAssocID="{2A5C9C05-38A9-4558-AC0D-9A77DB734F2F}" presName="parTx" presStyleLbl="revTx" presStyleIdx="0" presStyleCnt="2">
        <dgm:presLayoutVars>
          <dgm:chMax val="0"/>
          <dgm:chPref val="0"/>
        </dgm:presLayoutVars>
      </dgm:prSet>
      <dgm:spPr/>
    </dgm:pt>
    <dgm:pt modelId="{3F1825A1-5481-46D5-AFD0-91059F89D934}" type="pres">
      <dgm:prSet presAssocID="{8A0E9F13-F344-4759-8C10-6C87A3746598}" presName="sibTrans" presStyleCnt="0"/>
      <dgm:spPr/>
    </dgm:pt>
    <dgm:pt modelId="{7C817A95-0300-46DB-B74D-B5579E7392E4}" type="pres">
      <dgm:prSet presAssocID="{AFCC8404-0A75-4584-9EB5-D173837E4CC1}" presName="compNode" presStyleCnt="0"/>
      <dgm:spPr/>
    </dgm:pt>
    <dgm:pt modelId="{FE31461D-0A9A-4A66-BDF8-B336DEEEF782}" type="pres">
      <dgm:prSet presAssocID="{AFCC8404-0A75-4584-9EB5-D173837E4CC1}" presName="bgRect" presStyleLbl="bgShp" presStyleIdx="1" presStyleCnt="2"/>
      <dgm:spPr/>
    </dgm:pt>
    <dgm:pt modelId="{7E34FDA8-E441-4FEB-BB84-F653C0C2B81F}" type="pres">
      <dgm:prSet presAssocID="{AFCC8404-0A75-4584-9EB5-D173837E4CC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spital"/>
        </a:ext>
      </dgm:extLst>
    </dgm:pt>
    <dgm:pt modelId="{4F734328-C714-4C32-B1A0-3B17355EFC96}" type="pres">
      <dgm:prSet presAssocID="{AFCC8404-0A75-4584-9EB5-D173837E4CC1}" presName="spaceRect" presStyleCnt="0"/>
      <dgm:spPr/>
    </dgm:pt>
    <dgm:pt modelId="{F8FE09D3-E0B6-46A8-90D4-4DA02B9966DA}" type="pres">
      <dgm:prSet presAssocID="{AFCC8404-0A75-4584-9EB5-D173837E4CC1}" presName="parTx" presStyleLbl="revTx" presStyleIdx="1" presStyleCnt="2">
        <dgm:presLayoutVars>
          <dgm:chMax val="0"/>
          <dgm:chPref val="0"/>
        </dgm:presLayoutVars>
      </dgm:prSet>
      <dgm:spPr/>
    </dgm:pt>
  </dgm:ptLst>
  <dgm:cxnLst>
    <dgm:cxn modelId="{73B1E339-92D1-4DC6-8B5B-6F309B378EB2}" type="presOf" srcId="{2A5C9C05-38A9-4558-AC0D-9A77DB734F2F}" destId="{48B94C76-E035-4EC7-9044-67A8988EEA2F}" srcOrd="0" destOrd="0" presId="urn:microsoft.com/office/officeart/2018/2/layout/IconVerticalSolidList"/>
    <dgm:cxn modelId="{36266B57-EBE5-4CC6-9809-819BF91F2BDE}" srcId="{57648FBB-4222-4EDC-BAEE-598B1040765A}" destId="{2A5C9C05-38A9-4558-AC0D-9A77DB734F2F}" srcOrd="0" destOrd="0" parTransId="{84512C18-E910-4772-98F9-EE69C7E01034}" sibTransId="{8A0E9F13-F344-4759-8C10-6C87A3746598}"/>
    <dgm:cxn modelId="{63AC367B-92D6-4DFF-954F-34CA79340BF2}" type="presOf" srcId="{AFCC8404-0A75-4584-9EB5-D173837E4CC1}" destId="{F8FE09D3-E0B6-46A8-90D4-4DA02B9966DA}" srcOrd="0" destOrd="0" presId="urn:microsoft.com/office/officeart/2018/2/layout/IconVerticalSolidList"/>
    <dgm:cxn modelId="{EE0CF7B7-450F-472E-98A5-EABF54CF6C17}" type="presOf" srcId="{57648FBB-4222-4EDC-BAEE-598B1040765A}" destId="{0C8C60AB-3824-4C58-9CAD-AA45604021D4}" srcOrd="0" destOrd="0" presId="urn:microsoft.com/office/officeart/2018/2/layout/IconVerticalSolidList"/>
    <dgm:cxn modelId="{3B1903F6-17D3-4EE9-99D4-3211233E0D1E}" srcId="{57648FBB-4222-4EDC-BAEE-598B1040765A}" destId="{AFCC8404-0A75-4584-9EB5-D173837E4CC1}" srcOrd="1" destOrd="0" parTransId="{6284DDBD-3581-4830-A77B-C91E710C1E6B}" sibTransId="{13C7107C-3263-49F0-A469-15EAA82FEE91}"/>
    <dgm:cxn modelId="{F34E5844-E571-4929-A06B-758BDEF5F579}" type="presParOf" srcId="{0C8C60AB-3824-4C58-9CAD-AA45604021D4}" destId="{6394D484-88C5-46E0-ADC1-55E97BE08E94}" srcOrd="0" destOrd="0" presId="urn:microsoft.com/office/officeart/2018/2/layout/IconVerticalSolidList"/>
    <dgm:cxn modelId="{E078337B-7056-4CDD-BCBF-F7A4CABFDA61}" type="presParOf" srcId="{6394D484-88C5-46E0-ADC1-55E97BE08E94}" destId="{A1C22AA0-E65B-45AE-855B-C4E5D723903C}" srcOrd="0" destOrd="0" presId="urn:microsoft.com/office/officeart/2018/2/layout/IconVerticalSolidList"/>
    <dgm:cxn modelId="{16F88B50-BC87-4668-9EF7-7E80D7349510}" type="presParOf" srcId="{6394D484-88C5-46E0-ADC1-55E97BE08E94}" destId="{3D861BA2-81B8-42E5-A82A-DE723A2BAE66}" srcOrd="1" destOrd="0" presId="urn:microsoft.com/office/officeart/2018/2/layout/IconVerticalSolidList"/>
    <dgm:cxn modelId="{15E1BFDE-FE9D-4D41-B6F9-749C679C050B}" type="presParOf" srcId="{6394D484-88C5-46E0-ADC1-55E97BE08E94}" destId="{6582C232-4EE5-4C20-AE1B-C7F079F1B179}" srcOrd="2" destOrd="0" presId="urn:microsoft.com/office/officeart/2018/2/layout/IconVerticalSolidList"/>
    <dgm:cxn modelId="{10FDCB60-558C-4A9A-9CD2-B09B892322CC}" type="presParOf" srcId="{6394D484-88C5-46E0-ADC1-55E97BE08E94}" destId="{48B94C76-E035-4EC7-9044-67A8988EEA2F}" srcOrd="3" destOrd="0" presId="urn:microsoft.com/office/officeart/2018/2/layout/IconVerticalSolidList"/>
    <dgm:cxn modelId="{5D4802F5-3466-4E46-99D5-2BEA9BCC668C}" type="presParOf" srcId="{0C8C60AB-3824-4C58-9CAD-AA45604021D4}" destId="{3F1825A1-5481-46D5-AFD0-91059F89D934}" srcOrd="1" destOrd="0" presId="urn:microsoft.com/office/officeart/2018/2/layout/IconVerticalSolidList"/>
    <dgm:cxn modelId="{9885611B-0F25-442B-B47A-9A484ECAAEF5}" type="presParOf" srcId="{0C8C60AB-3824-4C58-9CAD-AA45604021D4}" destId="{7C817A95-0300-46DB-B74D-B5579E7392E4}" srcOrd="2" destOrd="0" presId="urn:microsoft.com/office/officeart/2018/2/layout/IconVerticalSolidList"/>
    <dgm:cxn modelId="{B437058F-ED39-4A9D-8220-751C771F4261}" type="presParOf" srcId="{7C817A95-0300-46DB-B74D-B5579E7392E4}" destId="{FE31461D-0A9A-4A66-BDF8-B336DEEEF782}" srcOrd="0" destOrd="0" presId="urn:microsoft.com/office/officeart/2018/2/layout/IconVerticalSolidList"/>
    <dgm:cxn modelId="{83D934E8-31C8-4A10-BA98-FB07531D8D13}" type="presParOf" srcId="{7C817A95-0300-46DB-B74D-B5579E7392E4}" destId="{7E34FDA8-E441-4FEB-BB84-F653C0C2B81F}" srcOrd="1" destOrd="0" presId="urn:microsoft.com/office/officeart/2018/2/layout/IconVerticalSolidList"/>
    <dgm:cxn modelId="{507B15AF-A165-4CD2-B2BD-FCB57361A3EF}" type="presParOf" srcId="{7C817A95-0300-46DB-B74D-B5579E7392E4}" destId="{4F734328-C714-4C32-B1A0-3B17355EFC96}" srcOrd="2" destOrd="0" presId="urn:microsoft.com/office/officeart/2018/2/layout/IconVerticalSolidList"/>
    <dgm:cxn modelId="{903849B0-72A7-46E7-81C3-088B84D2804D}" type="presParOf" srcId="{7C817A95-0300-46DB-B74D-B5579E7392E4}" destId="{F8FE09D3-E0B6-46A8-90D4-4DA02B9966D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DDAD3BE-8270-4D14-8D69-1EE9061BD94A}"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38938A00-B32F-408D-A628-B647E660FEDB}">
      <dgm:prSet/>
      <dgm:spPr/>
      <dgm:t>
        <a:bodyPr/>
        <a:lstStyle/>
        <a:p>
          <a:r>
            <a:rPr lang="en-US" b="1" i="0"/>
            <a:t>If a nurse's substance use </a:t>
          </a:r>
          <a:r>
            <a:rPr lang="en-US" b="1" i="0" u="sng"/>
            <a:t>has not</a:t>
          </a:r>
          <a:r>
            <a:rPr lang="en-US" b="1" i="0"/>
            <a:t> impacted the workplace, it is not the place of the employer or College to intervene.</a:t>
          </a:r>
          <a:endParaRPr lang="en-US"/>
        </a:p>
      </dgm:t>
    </dgm:pt>
    <dgm:pt modelId="{E78DCDB1-14A3-44FF-B40B-85E59195CFD0}" type="parTrans" cxnId="{62F446D5-94CE-4892-AC82-7F094FBE6CDC}">
      <dgm:prSet/>
      <dgm:spPr/>
      <dgm:t>
        <a:bodyPr/>
        <a:lstStyle/>
        <a:p>
          <a:endParaRPr lang="en-US"/>
        </a:p>
      </dgm:t>
    </dgm:pt>
    <dgm:pt modelId="{32A68BD8-7382-49E8-8707-A8A82C2E326E}" type="sibTrans" cxnId="{62F446D5-94CE-4892-AC82-7F094FBE6CDC}">
      <dgm:prSet/>
      <dgm:spPr/>
      <dgm:t>
        <a:bodyPr/>
        <a:lstStyle/>
        <a:p>
          <a:endParaRPr lang="en-US"/>
        </a:p>
      </dgm:t>
    </dgm:pt>
    <dgm:pt modelId="{95835A76-FF55-4465-9569-6A34DF32A40D}">
      <dgm:prSet/>
      <dgm:spPr/>
      <dgm:t>
        <a:bodyPr/>
        <a:lstStyle/>
        <a:p>
          <a:r>
            <a:rPr lang="en-US"/>
            <a:t>Rely on evidence </a:t>
          </a:r>
          <a:r>
            <a:rPr lang="en-US" b="0" i="0"/>
            <a:t>rather than a theoretical diagnosis and the stereotypical misconception that all nurses who use substances necessarily present a risk of harm in the workplace</a:t>
          </a:r>
          <a:endParaRPr lang="en-US"/>
        </a:p>
      </dgm:t>
    </dgm:pt>
    <dgm:pt modelId="{837B7783-EFC9-48B2-B497-87A8200E4455}" type="parTrans" cxnId="{073954C7-E7D6-4755-B2F8-0EF8E87A784B}">
      <dgm:prSet/>
      <dgm:spPr/>
      <dgm:t>
        <a:bodyPr/>
        <a:lstStyle/>
        <a:p>
          <a:endParaRPr lang="en-US"/>
        </a:p>
      </dgm:t>
    </dgm:pt>
    <dgm:pt modelId="{5626FBA4-CF85-4606-AB26-76ADCE7F17DE}" type="sibTrans" cxnId="{073954C7-E7D6-4755-B2F8-0EF8E87A784B}">
      <dgm:prSet/>
      <dgm:spPr/>
      <dgm:t>
        <a:bodyPr/>
        <a:lstStyle/>
        <a:p>
          <a:endParaRPr lang="en-US"/>
        </a:p>
      </dgm:t>
    </dgm:pt>
    <dgm:pt modelId="{87A769DF-5D82-4997-9AE5-4CA952D24F8B}">
      <dgm:prSet/>
      <dgm:spPr/>
      <dgm:t>
        <a:bodyPr/>
        <a:lstStyle/>
        <a:p>
          <a:r>
            <a:rPr lang="en-US" b="0" i="0"/>
            <a:t>Offer pre-disability treatment resources that are evidence-based, non-intrusive, voluntary, confidential, and can be accessed through health benefit packages while remaining at work</a:t>
          </a:r>
          <a:endParaRPr lang="en-US"/>
        </a:p>
      </dgm:t>
    </dgm:pt>
    <dgm:pt modelId="{732A9CAF-E4E3-42F3-93AF-E90A794A9490}" type="parTrans" cxnId="{0D769ACA-E7DF-4B49-943A-7B3FAB5B31CF}">
      <dgm:prSet/>
      <dgm:spPr/>
      <dgm:t>
        <a:bodyPr/>
        <a:lstStyle/>
        <a:p>
          <a:endParaRPr lang="en-US"/>
        </a:p>
      </dgm:t>
    </dgm:pt>
    <dgm:pt modelId="{1B562CD7-0CF3-4C34-B606-B3BD9CFF4DE4}" type="sibTrans" cxnId="{0D769ACA-E7DF-4B49-943A-7B3FAB5B31CF}">
      <dgm:prSet/>
      <dgm:spPr/>
      <dgm:t>
        <a:bodyPr/>
        <a:lstStyle/>
        <a:p>
          <a:endParaRPr lang="en-US"/>
        </a:p>
      </dgm:t>
    </dgm:pt>
    <dgm:pt modelId="{CA487D9C-D3E9-487E-A819-622D870A48B1}" type="pres">
      <dgm:prSet presAssocID="{ADDAD3BE-8270-4D14-8D69-1EE9061BD94A}" presName="hierChild1" presStyleCnt="0">
        <dgm:presLayoutVars>
          <dgm:chPref val="1"/>
          <dgm:dir/>
          <dgm:animOne val="branch"/>
          <dgm:animLvl val="lvl"/>
          <dgm:resizeHandles/>
        </dgm:presLayoutVars>
      </dgm:prSet>
      <dgm:spPr/>
    </dgm:pt>
    <dgm:pt modelId="{AF965AFD-3ADB-4DE5-8618-9C325FFE2D05}" type="pres">
      <dgm:prSet presAssocID="{38938A00-B32F-408D-A628-B647E660FEDB}" presName="hierRoot1" presStyleCnt="0"/>
      <dgm:spPr/>
    </dgm:pt>
    <dgm:pt modelId="{57738B40-50F4-4E7D-83B1-DA124A5DC399}" type="pres">
      <dgm:prSet presAssocID="{38938A00-B32F-408D-A628-B647E660FEDB}" presName="composite" presStyleCnt="0"/>
      <dgm:spPr/>
    </dgm:pt>
    <dgm:pt modelId="{E3E68F8D-28FD-422F-88BA-B740D456F8E4}" type="pres">
      <dgm:prSet presAssocID="{38938A00-B32F-408D-A628-B647E660FEDB}" presName="background" presStyleLbl="node0" presStyleIdx="0" presStyleCnt="1"/>
      <dgm:spPr/>
    </dgm:pt>
    <dgm:pt modelId="{CF550F7E-320A-41AC-A703-95AB59E03B93}" type="pres">
      <dgm:prSet presAssocID="{38938A00-B32F-408D-A628-B647E660FEDB}" presName="text" presStyleLbl="fgAcc0" presStyleIdx="0" presStyleCnt="1">
        <dgm:presLayoutVars>
          <dgm:chPref val="3"/>
        </dgm:presLayoutVars>
      </dgm:prSet>
      <dgm:spPr/>
    </dgm:pt>
    <dgm:pt modelId="{D9ED42D7-076D-42D2-9907-02F385F56C1E}" type="pres">
      <dgm:prSet presAssocID="{38938A00-B32F-408D-A628-B647E660FEDB}" presName="hierChild2" presStyleCnt="0"/>
      <dgm:spPr/>
    </dgm:pt>
    <dgm:pt modelId="{9F30694C-CE78-4066-9AEE-ACBFAD51C2F0}" type="pres">
      <dgm:prSet presAssocID="{837B7783-EFC9-48B2-B497-87A8200E4455}" presName="Name10" presStyleLbl="parChTrans1D2" presStyleIdx="0" presStyleCnt="2"/>
      <dgm:spPr/>
    </dgm:pt>
    <dgm:pt modelId="{F0BDAD07-A7D0-4E6F-909C-F7D9901083AA}" type="pres">
      <dgm:prSet presAssocID="{95835A76-FF55-4465-9569-6A34DF32A40D}" presName="hierRoot2" presStyleCnt="0"/>
      <dgm:spPr/>
    </dgm:pt>
    <dgm:pt modelId="{4FD0B097-C21B-4045-A0E2-FD9EC0985E0B}" type="pres">
      <dgm:prSet presAssocID="{95835A76-FF55-4465-9569-6A34DF32A40D}" presName="composite2" presStyleCnt="0"/>
      <dgm:spPr/>
    </dgm:pt>
    <dgm:pt modelId="{1D12DA27-A9D5-4A21-A121-EAED26265EBE}" type="pres">
      <dgm:prSet presAssocID="{95835A76-FF55-4465-9569-6A34DF32A40D}" presName="background2" presStyleLbl="node2" presStyleIdx="0" presStyleCnt="2"/>
      <dgm:spPr/>
    </dgm:pt>
    <dgm:pt modelId="{E7EB3B43-DBCF-450A-AED5-8955719BD54B}" type="pres">
      <dgm:prSet presAssocID="{95835A76-FF55-4465-9569-6A34DF32A40D}" presName="text2" presStyleLbl="fgAcc2" presStyleIdx="0" presStyleCnt="2">
        <dgm:presLayoutVars>
          <dgm:chPref val="3"/>
        </dgm:presLayoutVars>
      </dgm:prSet>
      <dgm:spPr/>
    </dgm:pt>
    <dgm:pt modelId="{393F43D1-9010-4B24-B9CD-D7DE32B5F9E1}" type="pres">
      <dgm:prSet presAssocID="{95835A76-FF55-4465-9569-6A34DF32A40D}" presName="hierChild3" presStyleCnt="0"/>
      <dgm:spPr/>
    </dgm:pt>
    <dgm:pt modelId="{A6408C72-252B-43CE-8F9E-84D0432B515E}" type="pres">
      <dgm:prSet presAssocID="{732A9CAF-E4E3-42F3-93AF-E90A794A9490}" presName="Name10" presStyleLbl="parChTrans1D2" presStyleIdx="1" presStyleCnt="2"/>
      <dgm:spPr/>
    </dgm:pt>
    <dgm:pt modelId="{3E01608B-365E-4874-BA99-7007EAC49C7C}" type="pres">
      <dgm:prSet presAssocID="{87A769DF-5D82-4997-9AE5-4CA952D24F8B}" presName="hierRoot2" presStyleCnt="0"/>
      <dgm:spPr/>
    </dgm:pt>
    <dgm:pt modelId="{955ABEDA-62C8-4474-9C38-1BE5F8887402}" type="pres">
      <dgm:prSet presAssocID="{87A769DF-5D82-4997-9AE5-4CA952D24F8B}" presName="composite2" presStyleCnt="0"/>
      <dgm:spPr/>
    </dgm:pt>
    <dgm:pt modelId="{F83DD84A-AA62-4188-B332-1ACB7A5CB5AE}" type="pres">
      <dgm:prSet presAssocID="{87A769DF-5D82-4997-9AE5-4CA952D24F8B}" presName="background2" presStyleLbl="node2" presStyleIdx="1" presStyleCnt="2"/>
      <dgm:spPr/>
    </dgm:pt>
    <dgm:pt modelId="{8DFC979F-66FF-45BB-8BBF-E656348226CA}" type="pres">
      <dgm:prSet presAssocID="{87A769DF-5D82-4997-9AE5-4CA952D24F8B}" presName="text2" presStyleLbl="fgAcc2" presStyleIdx="1" presStyleCnt="2">
        <dgm:presLayoutVars>
          <dgm:chPref val="3"/>
        </dgm:presLayoutVars>
      </dgm:prSet>
      <dgm:spPr/>
    </dgm:pt>
    <dgm:pt modelId="{FD4DE576-FC59-4E9B-A57A-07970B60E333}" type="pres">
      <dgm:prSet presAssocID="{87A769DF-5D82-4997-9AE5-4CA952D24F8B}" presName="hierChild3" presStyleCnt="0"/>
      <dgm:spPr/>
    </dgm:pt>
  </dgm:ptLst>
  <dgm:cxnLst>
    <dgm:cxn modelId="{32F0F943-67B9-4FD8-B2BD-157C7DCCD72D}" type="presOf" srcId="{837B7783-EFC9-48B2-B497-87A8200E4455}" destId="{9F30694C-CE78-4066-9AEE-ACBFAD51C2F0}" srcOrd="0" destOrd="0" presId="urn:microsoft.com/office/officeart/2005/8/layout/hierarchy1"/>
    <dgm:cxn modelId="{211E6668-A497-4822-AF32-72FB57BE0523}" type="presOf" srcId="{38938A00-B32F-408D-A628-B647E660FEDB}" destId="{CF550F7E-320A-41AC-A703-95AB59E03B93}" srcOrd="0" destOrd="0" presId="urn:microsoft.com/office/officeart/2005/8/layout/hierarchy1"/>
    <dgm:cxn modelId="{E462838C-C20D-4376-A3E9-287D122B742C}" type="presOf" srcId="{87A769DF-5D82-4997-9AE5-4CA952D24F8B}" destId="{8DFC979F-66FF-45BB-8BBF-E656348226CA}" srcOrd="0" destOrd="0" presId="urn:microsoft.com/office/officeart/2005/8/layout/hierarchy1"/>
    <dgm:cxn modelId="{073954C7-E7D6-4755-B2F8-0EF8E87A784B}" srcId="{38938A00-B32F-408D-A628-B647E660FEDB}" destId="{95835A76-FF55-4465-9569-6A34DF32A40D}" srcOrd="0" destOrd="0" parTransId="{837B7783-EFC9-48B2-B497-87A8200E4455}" sibTransId="{5626FBA4-CF85-4606-AB26-76ADCE7F17DE}"/>
    <dgm:cxn modelId="{0D769ACA-E7DF-4B49-943A-7B3FAB5B31CF}" srcId="{38938A00-B32F-408D-A628-B647E660FEDB}" destId="{87A769DF-5D82-4997-9AE5-4CA952D24F8B}" srcOrd="1" destOrd="0" parTransId="{732A9CAF-E4E3-42F3-93AF-E90A794A9490}" sibTransId="{1B562CD7-0CF3-4C34-B606-B3BD9CFF4DE4}"/>
    <dgm:cxn modelId="{5043B7CA-C44A-4140-8E47-7921139FDAFE}" type="presOf" srcId="{95835A76-FF55-4465-9569-6A34DF32A40D}" destId="{E7EB3B43-DBCF-450A-AED5-8955719BD54B}" srcOrd="0" destOrd="0" presId="urn:microsoft.com/office/officeart/2005/8/layout/hierarchy1"/>
    <dgm:cxn modelId="{62F446D5-94CE-4892-AC82-7F094FBE6CDC}" srcId="{ADDAD3BE-8270-4D14-8D69-1EE9061BD94A}" destId="{38938A00-B32F-408D-A628-B647E660FEDB}" srcOrd="0" destOrd="0" parTransId="{E78DCDB1-14A3-44FF-B40B-85E59195CFD0}" sibTransId="{32A68BD8-7382-49E8-8707-A8A82C2E326E}"/>
    <dgm:cxn modelId="{DDACCEEA-0925-42B9-BF2B-A0976046C209}" type="presOf" srcId="{ADDAD3BE-8270-4D14-8D69-1EE9061BD94A}" destId="{CA487D9C-D3E9-487E-A819-622D870A48B1}" srcOrd="0" destOrd="0" presId="urn:microsoft.com/office/officeart/2005/8/layout/hierarchy1"/>
    <dgm:cxn modelId="{D9EE59FF-1E13-4868-967C-A3080181D125}" type="presOf" srcId="{732A9CAF-E4E3-42F3-93AF-E90A794A9490}" destId="{A6408C72-252B-43CE-8F9E-84D0432B515E}" srcOrd="0" destOrd="0" presId="urn:microsoft.com/office/officeart/2005/8/layout/hierarchy1"/>
    <dgm:cxn modelId="{24E68611-A762-4E86-8207-C72AD44ABE43}" type="presParOf" srcId="{CA487D9C-D3E9-487E-A819-622D870A48B1}" destId="{AF965AFD-3ADB-4DE5-8618-9C325FFE2D05}" srcOrd="0" destOrd="0" presId="urn:microsoft.com/office/officeart/2005/8/layout/hierarchy1"/>
    <dgm:cxn modelId="{DFC3FED6-1AE7-4239-B878-704DED588C97}" type="presParOf" srcId="{AF965AFD-3ADB-4DE5-8618-9C325FFE2D05}" destId="{57738B40-50F4-4E7D-83B1-DA124A5DC399}" srcOrd="0" destOrd="0" presId="urn:microsoft.com/office/officeart/2005/8/layout/hierarchy1"/>
    <dgm:cxn modelId="{E3817063-3CA8-46F1-8BF1-2B848301758F}" type="presParOf" srcId="{57738B40-50F4-4E7D-83B1-DA124A5DC399}" destId="{E3E68F8D-28FD-422F-88BA-B740D456F8E4}" srcOrd="0" destOrd="0" presId="urn:microsoft.com/office/officeart/2005/8/layout/hierarchy1"/>
    <dgm:cxn modelId="{5CA9B4FF-74C1-4642-89DB-2975FB547852}" type="presParOf" srcId="{57738B40-50F4-4E7D-83B1-DA124A5DC399}" destId="{CF550F7E-320A-41AC-A703-95AB59E03B93}" srcOrd="1" destOrd="0" presId="urn:microsoft.com/office/officeart/2005/8/layout/hierarchy1"/>
    <dgm:cxn modelId="{D298F228-2AA4-40FF-A106-D7C251566919}" type="presParOf" srcId="{AF965AFD-3ADB-4DE5-8618-9C325FFE2D05}" destId="{D9ED42D7-076D-42D2-9907-02F385F56C1E}" srcOrd="1" destOrd="0" presId="urn:microsoft.com/office/officeart/2005/8/layout/hierarchy1"/>
    <dgm:cxn modelId="{D553DEF1-0730-4567-A124-7AA87792887B}" type="presParOf" srcId="{D9ED42D7-076D-42D2-9907-02F385F56C1E}" destId="{9F30694C-CE78-4066-9AEE-ACBFAD51C2F0}" srcOrd="0" destOrd="0" presId="urn:microsoft.com/office/officeart/2005/8/layout/hierarchy1"/>
    <dgm:cxn modelId="{BDB3E7AA-4127-4403-A20B-B155016A9B98}" type="presParOf" srcId="{D9ED42D7-076D-42D2-9907-02F385F56C1E}" destId="{F0BDAD07-A7D0-4E6F-909C-F7D9901083AA}" srcOrd="1" destOrd="0" presId="urn:microsoft.com/office/officeart/2005/8/layout/hierarchy1"/>
    <dgm:cxn modelId="{01727733-0796-4E7D-BE3A-8F39DCC15A87}" type="presParOf" srcId="{F0BDAD07-A7D0-4E6F-909C-F7D9901083AA}" destId="{4FD0B097-C21B-4045-A0E2-FD9EC0985E0B}" srcOrd="0" destOrd="0" presId="urn:microsoft.com/office/officeart/2005/8/layout/hierarchy1"/>
    <dgm:cxn modelId="{609E01BB-E6C9-4ACB-807B-A23A3B508078}" type="presParOf" srcId="{4FD0B097-C21B-4045-A0E2-FD9EC0985E0B}" destId="{1D12DA27-A9D5-4A21-A121-EAED26265EBE}" srcOrd="0" destOrd="0" presId="urn:microsoft.com/office/officeart/2005/8/layout/hierarchy1"/>
    <dgm:cxn modelId="{F6F85BF2-E09C-4C66-B4C5-DC42EA4D1104}" type="presParOf" srcId="{4FD0B097-C21B-4045-A0E2-FD9EC0985E0B}" destId="{E7EB3B43-DBCF-450A-AED5-8955719BD54B}" srcOrd="1" destOrd="0" presId="urn:microsoft.com/office/officeart/2005/8/layout/hierarchy1"/>
    <dgm:cxn modelId="{0ABA5A5C-06CB-44F4-8465-4BBC65680BE6}" type="presParOf" srcId="{F0BDAD07-A7D0-4E6F-909C-F7D9901083AA}" destId="{393F43D1-9010-4B24-B9CD-D7DE32B5F9E1}" srcOrd="1" destOrd="0" presId="urn:microsoft.com/office/officeart/2005/8/layout/hierarchy1"/>
    <dgm:cxn modelId="{C8AEC19E-EFD8-408E-B73C-2EBD53BFDDC0}" type="presParOf" srcId="{D9ED42D7-076D-42D2-9907-02F385F56C1E}" destId="{A6408C72-252B-43CE-8F9E-84D0432B515E}" srcOrd="2" destOrd="0" presId="urn:microsoft.com/office/officeart/2005/8/layout/hierarchy1"/>
    <dgm:cxn modelId="{E1125B69-461B-48B3-9CF1-3FDA038B7EEE}" type="presParOf" srcId="{D9ED42D7-076D-42D2-9907-02F385F56C1E}" destId="{3E01608B-365E-4874-BA99-7007EAC49C7C}" srcOrd="3" destOrd="0" presId="urn:microsoft.com/office/officeart/2005/8/layout/hierarchy1"/>
    <dgm:cxn modelId="{AB24F542-FC1D-4006-AFC4-AB63DC5BD1C8}" type="presParOf" srcId="{3E01608B-365E-4874-BA99-7007EAC49C7C}" destId="{955ABEDA-62C8-4474-9C38-1BE5F8887402}" srcOrd="0" destOrd="0" presId="urn:microsoft.com/office/officeart/2005/8/layout/hierarchy1"/>
    <dgm:cxn modelId="{359D8200-30E9-44F9-8D03-274E39F0AC47}" type="presParOf" srcId="{955ABEDA-62C8-4474-9C38-1BE5F8887402}" destId="{F83DD84A-AA62-4188-B332-1ACB7A5CB5AE}" srcOrd="0" destOrd="0" presId="urn:microsoft.com/office/officeart/2005/8/layout/hierarchy1"/>
    <dgm:cxn modelId="{49E6B06B-A7F3-4023-896B-6EAB8C645424}" type="presParOf" srcId="{955ABEDA-62C8-4474-9C38-1BE5F8887402}" destId="{8DFC979F-66FF-45BB-8BBF-E656348226CA}" srcOrd="1" destOrd="0" presId="urn:microsoft.com/office/officeart/2005/8/layout/hierarchy1"/>
    <dgm:cxn modelId="{6035AAFB-31C6-4C36-B805-D3D838386F74}" type="presParOf" srcId="{3E01608B-365E-4874-BA99-7007EAC49C7C}" destId="{FD4DE576-FC59-4E9B-A57A-07970B60E333}"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972647E-567C-49F6-A3FB-3F1199FFD323}" type="doc">
      <dgm:prSet loTypeId="urn:microsoft.com/office/officeart/2005/8/layout/hChevron3" loCatId="process" qsTypeId="urn:microsoft.com/office/officeart/2005/8/quickstyle/simple1" qsCatId="simple" csTypeId="urn:microsoft.com/office/officeart/2005/8/colors/colorful1" csCatId="colorful"/>
      <dgm:spPr/>
      <dgm:t>
        <a:bodyPr/>
        <a:lstStyle/>
        <a:p>
          <a:endParaRPr lang="en-US"/>
        </a:p>
      </dgm:t>
    </dgm:pt>
    <dgm:pt modelId="{70EC60A5-0345-4E7E-947A-857335341E85}">
      <dgm:prSet/>
      <dgm:spPr/>
      <dgm:t>
        <a:bodyPr/>
        <a:lstStyle/>
        <a:p>
          <a:r>
            <a:rPr lang="en-US" b="1" i="0"/>
            <a:t>Nurses whose practice </a:t>
          </a:r>
          <a:r>
            <a:rPr lang="en-US" b="1" i="0" u="sng"/>
            <a:t>is affected</a:t>
          </a:r>
          <a:r>
            <a:rPr lang="en-US" b="1" i="0"/>
            <a:t> by substance use should be treated the same way that nurses with any other potentially impairing condition or factor would be treated: </a:t>
          </a:r>
          <a:endParaRPr lang="en-US"/>
        </a:p>
      </dgm:t>
    </dgm:pt>
    <dgm:pt modelId="{6B293744-CC52-42A6-8EBE-4473E029BD42}" type="parTrans" cxnId="{336958FF-CA3F-4D37-979D-E8DD46C7C299}">
      <dgm:prSet/>
      <dgm:spPr/>
      <dgm:t>
        <a:bodyPr/>
        <a:lstStyle/>
        <a:p>
          <a:endParaRPr lang="en-US"/>
        </a:p>
      </dgm:t>
    </dgm:pt>
    <dgm:pt modelId="{82872DC1-9A53-4299-B2BC-D051F63766EF}" type="sibTrans" cxnId="{336958FF-CA3F-4D37-979D-E8DD46C7C299}">
      <dgm:prSet/>
      <dgm:spPr/>
      <dgm:t>
        <a:bodyPr/>
        <a:lstStyle/>
        <a:p>
          <a:endParaRPr lang="en-US"/>
        </a:p>
      </dgm:t>
    </dgm:pt>
    <dgm:pt modelId="{805E0E24-2685-4559-A53A-AFFFE8115B11}">
      <dgm:prSet/>
      <dgm:spPr/>
      <dgm:t>
        <a:bodyPr/>
        <a:lstStyle/>
        <a:p>
          <a:r>
            <a:rPr lang="en-US" b="0" i="0"/>
            <a:t>The response to nurse impairment must be: </a:t>
          </a:r>
          <a:endParaRPr lang="en-US"/>
        </a:p>
      </dgm:t>
    </dgm:pt>
    <dgm:pt modelId="{D1C66E39-7BD5-4CCC-80E9-E1CD2AA97FE0}" type="parTrans" cxnId="{D2D70D02-0943-4D29-8DE5-3DD814680DBF}">
      <dgm:prSet/>
      <dgm:spPr/>
      <dgm:t>
        <a:bodyPr/>
        <a:lstStyle/>
        <a:p>
          <a:endParaRPr lang="en-US"/>
        </a:p>
      </dgm:t>
    </dgm:pt>
    <dgm:pt modelId="{C99542EC-6280-4A24-9D93-4885255A7ED1}" type="sibTrans" cxnId="{D2D70D02-0943-4D29-8DE5-3DD814680DBF}">
      <dgm:prSet/>
      <dgm:spPr/>
      <dgm:t>
        <a:bodyPr/>
        <a:lstStyle/>
        <a:p>
          <a:endParaRPr lang="en-US"/>
        </a:p>
      </dgm:t>
    </dgm:pt>
    <dgm:pt modelId="{908FE7B8-825A-4D81-8DE9-BC6291B8DA9F}">
      <dgm:prSet/>
      <dgm:spPr/>
      <dgm:t>
        <a:bodyPr/>
        <a:lstStyle/>
        <a:p>
          <a:r>
            <a:rPr lang="en-US" b="0" i="0"/>
            <a:t>Proportionate</a:t>
          </a:r>
          <a:endParaRPr lang="en-US"/>
        </a:p>
      </dgm:t>
    </dgm:pt>
    <dgm:pt modelId="{D75C9934-3210-4693-926E-53726D5E2A3F}" type="parTrans" cxnId="{A8148B9C-5065-41C2-958E-CD12D4997AC3}">
      <dgm:prSet/>
      <dgm:spPr/>
      <dgm:t>
        <a:bodyPr/>
        <a:lstStyle/>
        <a:p>
          <a:endParaRPr lang="en-US"/>
        </a:p>
      </dgm:t>
    </dgm:pt>
    <dgm:pt modelId="{C2432180-6569-492A-937A-38DE076CFEAB}" type="sibTrans" cxnId="{A8148B9C-5065-41C2-958E-CD12D4997AC3}">
      <dgm:prSet/>
      <dgm:spPr/>
      <dgm:t>
        <a:bodyPr/>
        <a:lstStyle/>
        <a:p>
          <a:endParaRPr lang="en-US"/>
        </a:p>
      </dgm:t>
    </dgm:pt>
    <dgm:pt modelId="{FD08F838-9DFC-4098-ADFE-6A23B1FB7CEF}">
      <dgm:prSet/>
      <dgm:spPr/>
      <dgm:t>
        <a:bodyPr/>
        <a:lstStyle/>
        <a:p>
          <a:r>
            <a:rPr lang="en-US" b="0" i="0"/>
            <a:t>Reasonable</a:t>
          </a:r>
          <a:endParaRPr lang="en-US"/>
        </a:p>
      </dgm:t>
    </dgm:pt>
    <dgm:pt modelId="{C04A723E-F883-433C-9DA5-B107B07562E1}" type="parTrans" cxnId="{6A9FCCB9-BD45-4E44-8E3F-73972DFCB98C}">
      <dgm:prSet/>
      <dgm:spPr/>
      <dgm:t>
        <a:bodyPr/>
        <a:lstStyle/>
        <a:p>
          <a:endParaRPr lang="en-US"/>
        </a:p>
      </dgm:t>
    </dgm:pt>
    <dgm:pt modelId="{88B11204-A125-4F6A-BAB5-F267DC61BD9A}" type="sibTrans" cxnId="{6A9FCCB9-BD45-4E44-8E3F-73972DFCB98C}">
      <dgm:prSet/>
      <dgm:spPr/>
      <dgm:t>
        <a:bodyPr/>
        <a:lstStyle/>
        <a:p>
          <a:endParaRPr lang="en-US"/>
        </a:p>
      </dgm:t>
    </dgm:pt>
    <dgm:pt modelId="{322F112E-4660-4A67-B78C-71067D972B33}">
      <dgm:prSet/>
      <dgm:spPr/>
      <dgm:t>
        <a:bodyPr/>
        <a:lstStyle/>
        <a:p>
          <a:r>
            <a:rPr lang="en-US" b="0" i="0"/>
            <a:t>Informed by an assessment of risk and job performance</a:t>
          </a:r>
          <a:endParaRPr lang="en-US"/>
        </a:p>
      </dgm:t>
    </dgm:pt>
    <dgm:pt modelId="{973DEE61-210B-4B0D-91E5-D009C0F9912E}" type="parTrans" cxnId="{49903B40-1C5B-4692-B513-C6E01678931E}">
      <dgm:prSet/>
      <dgm:spPr/>
      <dgm:t>
        <a:bodyPr/>
        <a:lstStyle/>
        <a:p>
          <a:endParaRPr lang="en-US"/>
        </a:p>
      </dgm:t>
    </dgm:pt>
    <dgm:pt modelId="{A9075C1A-6BAD-4C2A-84F2-810C72FC8C6F}" type="sibTrans" cxnId="{49903B40-1C5B-4692-B513-C6E01678931E}">
      <dgm:prSet/>
      <dgm:spPr/>
      <dgm:t>
        <a:bodyPr/>
        <a:lstStyle/>
        <a:p>
          <a:endParaRPr lang="en-US"/>
        </a:p>
      </dgm:t>
    </dgm:pt>
    <dgm:pt modelId="{07089875-770D-4E47-A145-2D0C7AE9E436}">
      <dgm:prSet/>
      <dgm:spPr/>
      <dgm:t>
        <a:bodyPr/>
        <a:lstStyle/>
        <a:p>
          <a:r>
            <a:rPr lang="en-US" b="0" i="0"/>
            <a:t>Offering all nurses a full menu of substance use services that are:</a:t>
          </a:r>
          <a:endParaRPr lang="en-US"/>
        </a:p>
      </dgm:t>
    </dgm:pt>
    <dgm:pt modelId="{2EDF8727-E2AD-4E36-B595-F4FA23D44335}" type="parTrans" cxnId="{32B4BA03-5793-4D05-B38D-34C8C938DEF0}">
      <dgm:prSet/>
      <dgm:spPr/>
      <dgm:t>
        <a:bodyPr/>
        <a:lstStyle/>
        <a:p>
          <a:endParaRPr lang="en-US"/>
        </a:p>
      </dgm:t>
    </dgm:pt>
    <dgm:pt modelId="{6C66BBF0-6A9A-470F-97BF-DE5662684B52}" type="sibTrans" cxnId="{32B4BA03-5793-4D05-B38D-34C8C938DEF0}">
      <dgm:prSet/>
      <dgm:spPr/>
      <dgm:t>
        <a:bodyPr/>
        <a:lstStyle/>
        <a:p>
          <a:endParaRPr lang="en-US"/>
        </a:p>
      </dgm:t>
    </dgm:pt>
    <dgm:pt modelId="{402CBDA5-A888-4420-81FF-207AC67160CF}">
      <dgm:prSet/>
      <dgm:spPr/>
      <dgm:t>
        <a:bodyPr/>
        <a:lstStyle/>
        <a:p>
          <a:r>
            <a:rPr lang="en-US" b="0" i="0"/>
            <a:t>voluntary and non-coercive</a:t>
          </a:r>
          <a:endParaRPr lang="en-US"/>
        </a:p>
      </dgm:t>
    </dgm:pt>
    <dgm:pt modelId="{E2C1AC6A-D7CD-4B57-881C-F3F63A757AB5}" type="parTrans" cxnId="{934286C3-4B76-4BB2-B68D-65F9AD7FFF8A}">
      <dgm:prSet/>
      <dgm:spPr/>
      <dgm:t>
        <a:bodyPr/>
        <a:lstStyle/>
        <a:p>
          <a:endParaRPr lang="en-US"/>
        </a:p>
      </dgm:t>
    </dgm:pt>
    <dgm:pt modelId="{3FBFEA18-B51E-4798-8809-9FFF543F2ACF}" type="sibTrans" cxnId="{934286C3-4B76-4BB2-B68D-65F9AD7FFF8A}">
      <dgm:prSet/>
      <dgm:spPr/>
      <dgm:t>
        <a:bodyPr/>
        <a:lstStyle/>
        <a:p>
          <a:endParaRPr lang="en-US"/>
        </a:p>
      </dgm:t>
    </dgm:pt>
    <dgm:pt modelId="{A731D44B-86A8-4646-BF24-C8633AD4E45D}">
      <dgm:prSet/>
      <dgm:spPr/>
      <dgm:t>
        <a:bodyPr/>
        <a:lstStyle/>
        <a:p>
          <a:r>
            <a:rPr lang="en-US" b="0" i="0"/>
            <a:t>confidential</a:t>
          </a:r>
          <a:endParaRPr lang="en-US"/>
        </a:p>
      </dgm:t>
    </dgm:pt>
    <dgm:pt modelId="{02349870-CC4C-4DE8-8C95-E8E1EDD490A0}" type="parTrans" cxnId="{52B33A32-C751-491A-95AF-3B35E8D339EC}">
      <dgm:prSet/>
      <dgm:spPr/>
      <dgm:t>
        <a:bodyPr/>
        <a:lstStyle/>
        <a:p>
          <a:endParaRPr lang="en-US"/>
        </a:p>
      </dgm:t>
    </dgm:pt>
    <dgm:pt modelId="{EF948DF7-FE2A-4825-9C15-ABC839853658}" type="sibTrans" cxnId="{52B33A32-C751-491A-95AF-3B35E8D339EC}">
      <dgm:prSet/>
      <dgm:spPr/>
      <dgm:t>
        <a:bodyPr/>
        <a:lstStyle/>
        <a:p>
          <a:endParaRPr lang="en-US"/>
        </a:p>
      </dgm:t>
    </dgm:pt>
    <dgm:pt modelId="{A59B22F9-146F-404E-8B74-9A12CAECEBD4}">
      <dgm:prSet/>
      <dgm:spPr/>
      <dgm:t>
        <a:bodyPr/>
        <a:lstStyle/>
        <a:p>
          <a:r>
            <a:rPr lang="en-US" b="0" i="0"/>
            <a:t>individualized</a:t>
          </a:r>
          <a:endParaRPr lang="en-US"/>
        </a:p>
      </dgm:t>
    </dgm:pt>
    <dgm:pt modelId="{A42D3386-7C7D-4CEC-9240-54ED9B493C32}" type="parTrans" cxnId="{22F45C2A-288F-4560-9EA0-7D5668D4D358}">
      <dgm:prSet/>
      <dgm:spPr/>
      <dgm:t>
        <a:bodyPr/>
        <a:lstStyle/>
        <a:p>
          <a:endParaRPr lang="en-US"/>
        </a:p>
      </dgm:t>
    </dgm:pt>
    <dgm:pt modelId="{575EA130-849C-4316-A9C8-9DB42207515C}" type="sibTrans" cxnId="{22F45C2A-288F-4560-9EA0-7D5668D4D358}">
      <dgm:prSet/>
      <dgm:spPr/>
      <dgm:t>
        <a:bodyPr/>
        <a:lstStyle/>
        <a:p>
          <a:endParaRPr lang="en-US"/>
        </a:p>
      </dgm:t>
    </dgm:pt>
    <dgm:pt modelId="{A5EF0370-44D9-4FE8-8E78-3F525CF186B0}">
      <dgm:prSet/>
      <dgm:spPr/>
      <dgm:t>
        <a:bodyPr/>
        <a:lstStyle/>
        <a:p>
          <a:r>
            <a:rPr lang="en-US" b="0" i="0"/>
            <a:t>evidence-based </a:t>
          </a:r>
          <a:endParaRPr lang="en-US"/>
        </a:p>
      </dgm:t>
    </dgm:pt>
    <dgm:pt modelId="{0ADABB39-6510-4653-96F4-DF1E5FE93150}" type="parTrans" cxnId="{51F1BCF6-337E-45F7-9651-E0CB1575A5EA}">
      <dgm:prSet/>
      <dgm:spPr/>
      <dgm:t>
        <a:bodyPr/>
        <a:lstStyle/>
        <a:p>
          <a:endParaRPr lang="en-US"/>
        </a:p>
      </dgm:t>
    </dgm:pt>
    <dgm:pt modelId="{120E2FA8-D20A-4CAC-8C09-1976332A79E0}" type="sibTrans" cxnId="{51F1BCF6-337E-45F7-9651-E0CB1575A5EA}">
      <dgm:prSet/>
      <dgm:spPr/>
      <dgm:t>
        <a:bodyPr/>
        <a:lstStyle/>
        <a:p>
          <a:endParaRPr lang="en-US"/>
        </a:p>
      </dgm:t>
    </dgm:pt>
    <dgm:pt modelId="{639C46B1-0D92-4F05-AB59-DD6E69E5EEEA}">
      <dgm:prSet/>
      <dgm:spPr/>
      <dgm:t>
        <a:bodyPr/>
        <a:lstStyle/>
        <a:p>
          <a:r>
            <a:rPr lang="en-US" b="0" i="0"/>
            <a:t>harm-reduction based </a:t>
          </a:r>
          <a:endParaRPr lang="en-US"/>
        </a:p>
      </dgm:t>
    </dgm:pt>
    <dgm:pt modelId="{73BCDB6F-72A2-439B-98C5-972B4820AC02}" type="parTrans" cxnId="{DAE91F7E-FF7A-4F73-800C-161B8B3F0EC4}">
      <dgm:prSet/>
      <dgm:spPr/>
      <dgm:t>
        <a:bodyPr/>
        <a:lstStyle/>
        <a:p>
          <a:endParaRPr lang="en-US"/>
        </a:p>
      </dgm:t>
    </dgm:pt>
    <dgm:pt modelId="{374D872D-F379-484A-ABD8-E3A1D63F98FE}" type="sibTrans" cxnId="{DAE91F7E-FF7A-4F73-800C-161B8B3F0EC4}">
      <dgm:prSet/>
      <dgm:spPr/>
      <dgm:t>
        <a:bodyPr/>
        <a:lstStyle/>
        <a:p>
          <a:endParaRPr lang="en-US"/>
        </a:p>
      </dgm:t>
    </dgm:pt>
    <dgm:pt modelId="{A72526D5-2644-41DB-8C73-00D533A8F364}">
      <dgm:prSet/>
      <dgm:spPr/>
      <dgm:t>
        <a:bodyPr/>
        <a:lstStyle/>
        <a:p>
          <a:r>
            <a:rPr lang="en-US" b="0" i="0"/>
            <a:t>can be accessed through health benefit packages</a:t>
          </a:r>
          <a:endParaRPr lang="en-US"/>
        </a:p>
      </dgm:t>
    </dgm:pt>
    <dgm:pt modelId="{FD952EA2-62F7-48D3-8720-B3B243AE2CF2}" type="parTrans" cxnId="{F756790B-DA67-401B-A544-24ACF87EAC60}">
      <dgm:prSet/>
      <dgm:spPr/>
      <dgm:t>
        <a:bodyPr/>
        <a:lstStyle/>
        <a:p>
          <a:endParaRPr lang="en-US"/>
        </a:p>
      </dgm:t>
    </dgm:pt>
    <dgm:pt modelId="{0D87A4CD-8F80-4144-AAEC-576B46CA9B0C}" type="sibTrans" cxnId="{F756790B-DA67-401B-A544-24ACF87EAC60}">
      <dgm:prSet/>
      <dgm:spPr/>
      <dgm:t>
        <a:bodyPr/>
        <a:lstStyle/>
        <a:p>
          <a:endParaRPr lang="en-US"/>
        </a:p>
      </dgm:t>
    </dgm:pt>
    <dgm:pt modelId="{D66E3CA0-5824-412D-8B19-4FB960C6170D}">
      <dgm:prSet/>
      <dgm:spPr/>
      <dgm:t>
        <a:bodyPr/>
        <a:lstStyle/>
        <a:p>
          <a:r>
            <a:rPr lang="en-US" b="0" i="0"/>
            <a:t>do not</a:t>
          </a:r>
          <a:r>
            <a:rPr lang="en-US"/>
            <a:t> </a:t>
          </a:r>
          <a:r>
            <a:rPr lang="en-US" b="0" i="0"/>
            <a:t>require 24/7 abstinence of all psychoactive substances and compliance monitoring</a:t>
          </a:r>
          <a:endParaRPr lang="en-US"/>
        </a:p>
      </dgm:t>
    </dgm:pt>
    <dgm:pt modelId="{76DF8BB4-3927-4D38-AB60-88106DE84D6E}" type="parTrans" cxnId="{2D86A8E4-9712-4AC9-88FA-1EE5D3AA0274}">
      <dgm:prSet/>
      <dgm:spPr/>
      <dgm:t>
        <a:bodyPr/>
        <a:lstStyle/>
        <a:p>
          <a:endParaRPr lang="en-US"/>
        </a:p>
      </dgm:t>
    </dgm:pt>
    <dgm:pt modelId="{42EEFC21-FC68-4AC0-9683-3E093775C72C}" type="sibTrans" cxnId="{2D86A8E4-9712-4AC9-88FA-1EE5D3AA0274}">
      <dgm:prSet/>
      <dgm:spPr/>
      <dgm:t>
        <a:bodyPr/>
        <a:lstStyle/>
        <a:p>
          <a:endParaRPr lang="en-US"/>
        </a:p>
      </dgm:t>
    </dgm:pt>
    <dgm:pt modelId="{24B68B3A-3A24-4A37-B8D3-E2D9FFEE2E46}" type="pres">
      <dgm:prSet presAssocID="{B972647E-567C-49F6-A3FB-3F1199FFD323}" presName="Name0" presStyleCnt="0">
        <dgm:presLayoutVars>
          <dgm:dir/>
          <dgm:resizeHandles val="exact"/>
        </dgm:presLayoutVars>
      </dgm:prSet>
      <dgm:spPr/>
    </dgm:pt>
    <dgm:pt modelId="{BCF10CAB-DFE9-49D8-84C9-47151FC4FAE4}" type="pres">
      <dgm:prSet presAssocID="{70EC60A5-0345-4E7E-947A-857335341E85}" presName="parAndChTx" presStyleLbl="node1" presStyleIdx="0" presStyleCnt="2">
        <dgm:presLayoutVars>
          <dgm:bulletEnabled val="1"/>
        </dgm:presLayoutVars>
      </dgm:prSet>
      <dgm:spPr/>
    </dgm:pt>
    <dgm:pt modelId="{9D731683-C5C3-4125-AB1B-2BAE2A6CDDB0}" type="pres">
      <dgm:prSet presAssocID="{82872DC1-9A53-4299-B2BC-D051F63766EF}" presName="parAndChSpace" presStyleCnt="0"/>
      <dgm:spPr/>
    </dgm:pt>
    <dgm:pt modelId="{F2093E0B-2412-45E5-80FA-F97D503EE3DE}" type="pres">
      <dgm:prSet presAssocID="{07089875-770D-4E47-A145-2D0C7AE9E436}" presName="parAndChTx" presStyleLbl="node1" presStyleIdx="1" presStyleCnt="2">
        <dgm:presLayoutVars>
          <dgm:bulletEnabled val="1"/>
        </dgm:presLayoutVars>
      </dgm:prSet>
      <dgm:spPr/>
    </dgm:pt>
  </dgm:ptLst>
  <dgm:cxnLst>
    <dgm:cxn modelId="{D2D70D02-0943-4D29-8DE5-3DD814680DBF}" srcId="{70EC60A5-0345-4E7E-947A-857335341E85}" destId="{805E0E24-2685-4559-A53A-AFFFE8115B11}" srcOrd="0" destOrd="0" parTransId="{D1C66E39-7BD5-4CCC-80E9-E1CD2AA97FE0}" sibTransId="{C99542EC-6280-4A24-9D93-4885255A7ED1}"/>
    <dgm:cxn modelId="{32B4BA03-5793-4D05-B38D-34C8C938DEF0}" srcId="{B972647E-567C-49F6-A3FB-3F1199FFD323}" destId="{07089875-770D-4E47-A145-2D0C7AE9E436}" srcOrd="1" destOrd="0" parTransId="{2EDF8727-E2AD-4E36-B595-F4FA23D44335}" sibTransId="{6C66BBF0-6A9A-470F-97BF-DE5662684B52}"/>
    <dgm:cxn modelId="{F756790B-DA67-401B-A544-24ACF87EAC60}" srcId="{07089875-770D-4E47-A145-2D0C7AE9E436}" destId="{A72526D5-2644-41DB-8C73-00D533A8F364}" srcOrd="5" destOrd="0" parTransId="{FD952EA2-62F7-48D3-8720-B3B243AE2CF2}" sibTransId="{0D87A4CD-8F80-4144-AAEC-576B46CA9B0C}"/>
    <dgm:cxn modelId="{0CDE0014-2E65-4784-9617-E32853B3B02C}" type="presOf" srcId="{70EC60A5-0345-4E7E-947A-857335341E85}" destId="{BCF10CAB-DFE9-49D8-84C9-47151FC4FAE4}" srcOrd="0" destOrd="0" presId="urn:microsoft.com/office/officeart/2005/8/layout/hChevron3"/>
    <dgm:cxn modelId="{16295914-69FE-4E69-8828-A388B7370D89}" type="presOf" srcId="{FD08F838-9DFC-4098-ADFE-6A23B1FB7CEF}" destId="{BCF10CAB-DFE9-49D8-84C9-47151FC4FAE4}" srcOrd="0" destOrd="3" presId="urn:microsoft.com/office/officeart/2005/8/layout/hChevron3"/>
    <dgm:cxn modelId="{D9887528-F558-4A0D-90D3-9A1FB15698FC}" type="presOf" srcId="{B972647E-567C-49F6-A3FB-3F1199FFD323}" destId="{24B68B3A-3A24-4A37-B8D3-E2D9FFEE2E46}" srcOrd="0" destOrd="0" presId="urn:microsoft.com/office/officeart/2005/8/layout/hChevron3"/>
    <dgm:cxn modelId="{22F45C2A-288F-4560-9EA0-7D5668D4D358}" srcId="{07089875-770D-4E47-A145-2D0C7AE9E436}" destId="{A59B22F9-146F-404E-8B74-9A12CAECEBD4}" srcOrd="2" destOrd="0" parTransId="{A42D3386-7C7D-4CEC-9240-54ED9B493C32}" sibTransId="{575EA130-849C-4316-A9C8-9DB42207515C}"/>
    <dgm:cxn modelId="{52B33A32-C751-491A-95AF-3B35E8D339EC}" srcId="{07089875-770D-4E47-A145-2D0C7AE9E436}" destId="{A731D44B-86A8-4646-BF24-C8633AD4E45D}" srcOrd="1" destOrd="0" parTransId="{02349870-CC4C-4DE8-8C95-E8E1EDD490A0}" sibTransId="{EF948DF7-FE2A-4825-9C15-ABC839853658}"/>
    <dgm:cxn modelId="{49903B40-1C5B-4692-B513-C6E01678931E}" srcId="{805E0E24-2685-4559-A53A-AFFFE8115B11}" destId="{322F112E-4660-4A67-B78C-71067D972B33}" srcOrd="2" destOrd="0" parTransId="{973DEE61-210B-4B0D-91E5-D009C0F9912E}" sibTransId="{A9075C1A-6BAD-4C2A-84F2-810C72FC8C6F}"/>
    <dgm:cxn modelId="{33FFDB68-DC48-40B7-B454-3BF963A3002D}" type="presOf" srcId="{805E0E24-2685-4559-A53A-AFFFE8115B11}" destId="{BCF10CAB-DFE9-49D8-84C9-47151FC4FAE4}" srcOrd="0" destOrd="1" presId="urn:microsoft.com/office/officeart/2005/8/layout/hChevron3"/>
    <dgm:cxn modelId="{56177C6A-D128-4319-AE0D-32AF4070851B}" type="presOf" srcId="{A72526D5-2644-41DB-8C73-00D533A8F364}" destId="{F2093E0B-2412-45E5-80FA-F97D503EE3DE}" srcOrd="0" destOrd="6" presId="urn:microsoft.com/office/officeart/2005/8/layout/hChevron3"/>
    <dgm:cxn modelId="{198BD36A-7F59-4405-BD16-90EAE6306D4A}" type="presOf" srcId="{A59B22F9-146F-404E-8B74-9A12CAECEBD4}" destId="{F2093E0B-2412-45E5-80FA-F97D503EE3DE}" srcOrd="0" destOrd="3" presId="urn:microsoft.com/office/officeart/2005/8/layout/hChevron3"/>
    <dgm:cxn modelId="{DE8CAB6B-4212-492A-8977-8FCE5B16F2A3}" type="presOf" srcId="{639C46B1-0D92-4F05-AB59-DD6E69E5EEEA}" destId="{F2093E0B-2412-45E5-80FA-F97D503EE3DE}" srcOrd="0" destOrd="5" presId="urn:microsoft.com/office/officeart/2005/8/layout/hChevron3"/>
    <dgm:cxn modelId="{A4611C50-E646-461E-9D16-3108A35B2F0F}" type="presOf" srcId="{07089875-770D-4E47-A145-2D0C7AE9E436}" destId="{F2093E0B-2412-45E5-80FA-F97D503EE3DE}" srcOrd="0" destOrd="0" presId="urn:microsoft.com/office/officeart/2005/8/layout/hChevron3"/>
    <dgm:cxn modelId="{7F0F6E75-4AA4-4262-9296-991C8345AEF5}" type="presOf" srcId="{A731D44B-86A8-4646-BF24-C8633AD4E45D}" destId="{F2093E0B-2412-45E5-80FA-F97D503EE3DE}" srcOrd="0" destOrd="2" presId="urn:microsoft.com/office/officeart/2005/8/layout/hChevron3"/>
    <dgm:cxn modelId="{DAE91F7E-FF7A-4F73-800C-161B8B3F0EC4}" srcId="{07089875-770D-4E47-A145-2D0C7AE9E436}" destId="{639C46B1-0D92-4F05-AB59-DD6E69E5EEEA}" srcOrd="4" destOrd="0" parTransId="{73BCDB6F-72A2-439B-98C5-972B4820AC02}" sibTransId="{374D872D-F379-484A-ABD8-E3A1D63F98FE}"/>
    <dgm:cxn modelId="{A8148B9C-5065-41C2-958E-CD12D4997AC3}" srcId="{805E0E24-2685-4559-A53A-AFFFE8115B11}" destId="{908FE7B8-825A-4D81-8DE9-BC6291B8DA9F}" srcOrd="0" destOrd="0" parTransId="{D75C9934-3210-4693-926E-53726D5E2A3F}" sibTransId="{C2432180-6569-492A-937A-38DE076CFEAB}"/>
    <dgm:cxn modelId="{6A9FCCB9-BD45-4E44-8E3F-73972DFCB98C}" srcId="{805E0E24-2685-4559-A53A-AFFFE8115B11}" destId="{FD08F838-9DFC-4098-ADFE-6A23B1FB7CEF}" srcOrd="1" destOrd="0" parTransId="{C04A723E-F883-433C-9DA5-B107B07562E1}" sibTransId="{88B11204-A125-4F6A-BAB5-F267DC61BD9A}"/>
    <dgm:cxn modelId="{934286C3-4B76-4BB2-B68D-65F9AD7FFF8A}" srcId="{07089875-770D-4E47-A145-2D0C7AE9E436}" destId="{402CBDA5-A888-4420-81FF-207AC67160CF}" srcOrd="0" destOrd="0" parTransId="{E2C1AC6A-D7CD-4B57-881C-F3F63A757AB5}" sibTransId="{3FBFEA18-B51E-4798-8809-9FFF543F2ACF}"/>
    <dgm:cxn modelId="{12A4E9D0-03FA-48E5-ABAF-572680D7F2DD}" type="presOf" srcId="{908FE7B8-825A-4D81-8DE9-BC6291B8DA9F}" destId="{BCF10CAB-DFE9-49D8-84C9-47151FC4FAE4}" srcOrd="0" destOrd="2" presId="urn:microsoft.com/office/officeart/2005/8/layout/hChevron3"/>
    <dgm:cxn modelId="{672BDBD8-FD00-46FC-B0AF-0F47BCE36B52}" type="presOf" srcId="{402CBDA5-A888-4420-81FF-207AC67160CF}" destId="{F2093E0B-2412-45E5-80FA-F97D503EE3DE}" srcOrd="0" destOrd="1" presId="urn:microsoft.com/office/officeart/2005/8/layout/hChevron3"/>
    <dgm:cxn modelId="{51CCF4D8-CE99-4CF2-BE14-0BCF0A1E2A23}" type="presOf" srcId="{D66E3CA0-5824-412D-8B19-4FB960C6170D}" destId="{F2093E0B-2412-45E5-80FA-F97D503EE3DE}" srcOrd="0" destOrd="7" presId="urn:microsoft.com/office/officeart/2005/8/layout/hChevron3"/>
    <dgm:cxn modelId="{2D86A8E4-9712-4AC9-88FA-1EE5D3AA0274}" srcId="{07089875-770D-4E47-A145-2D0C7AE9E436}" destId="{D66E3CA0-5824-412D-8B19-4FB960C6170D}" srcOrd="6" destOrd="0" parTransId="{76DF8BB4-3927-4D38-AB60-88106DE84D6E}" sibTransId="{42EEFC21-FC68-4AC0-9683-3E093775C72C}"/>
    <dgm:cxn modelId="{81B0EDE8-9807-4608-9E91-51588790A629}" type="presOf" srcId="{322F112E-4660-4A67-B78C-71067D972B33}" destId="{BCF10CAB-DFE9-49D8-84C9-47151FC4FAE4}" srcOrd="0" destOrd="4" presId="urn:microsoft.com/office/officeart/2005/8/layout/hChevron3"/>
    <dgm:cxn modelId="{6CB5C8EA-6BC0-441A-AABD-F61F263F3D69}" type="presOf" srcId="{A5EF0370-44D9-4FE8-8E78-3F525CF186B0}" destId="{F2093E0B-2412-45E5-80FA-F97D503EE3DE}" srcOrd="0" destOrd="4" presId="urn:microsoft.com/office/officeart/2005/8/layout/hChevron3"/>
    <dgm:cxn modelId="{51F1BCF6-337E-45F7-9651-E0CB1575A5EA}" srcId="{07089875-770D-4E47-A145-2D0C7AE9E436}" destId="{A5EF0370-44D9-4FE8-8E78-3F525CF186B0}" srcOrd="3" destOrd="0" parTransId="{0ADABB39-6510-4653-96F4-DF1E5FE93150}" sibTransId="{120E2FA8-D20A-4CAC-8C09-1976332A79E0}"/>
    <dgm:cxn modelId="{336958FF-CA3F-4D37-979D-E8DD46C7C299}" srcId="{B972647E-567C-49F6-A3FB-3F1199FFD323}" destId="{70EC60A5-0345-4E7E-947A-857335341E85}" srcOrd="0" destOrd="0" parTransId="{6B293744-CC52-42A6-8EBE-4473E029BD42}" sibTransId="{82872DC1-9A53-4299-B2BC-D051F63766EF}"/>
    <dgm:cxn modelId="{E6CA18FA-91A0-4043-8C33-755A98797D92}" type="presParOf" srcId="{24B68B3A-3A24-4A37-B8D3-E2D9FFEE2E46}" destId="{BCF10CAB-DFE9-49D8-84C9-47151FC4FAE4}" srcOrd="0" destOrd="0" presId="urn:microsoft.com/office/officeart/2005/8/layout/hChevron3"/>
    <dgm:cxn modelId="{E6BBBFEC-C388-4C20-9347-B424AAE0B293}" type="presParOf" srcId="{24B68B3A-3A24-4A37-B8D3-E2D9FFEE2E46}" destId="{9D731683-C5C3-4125-AB1B-2BAE2A6CDDB0}" srcOrd="1" destOrd="0" presId="urn:microsoft.com/office/officeart/2005/8/layout/hChevron3"/>
    <dgm:cxn modelId="{D1BD6DB9-875B-4AD5-8084-0BAB76B617F9}" type="presParOf" srcId="{24B68B3A-3A24-4A37-B8D3-E2D9FFEE2E46}" destId="{F2093E0B-2412-45E5-80FA-F97D503EE3DE}"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78A97A-C100-4527-8B6E-D42F9070EC3A}" type="doc">
      <dgm:prSet loTypeId="urn:microsoft.com/office/officeart/2016/7/layout/BasicLinearProcessNumbered" loCatId="process" qsTypeId="urn:microsoft.com/office/officeart/2005/8/quickstyle/simple1" qsCatId="simple" csTypeId="urn:microsoft.com/office/officeart/2005/8/colors/colorful1" csCatId="colorful"/>
      <dgm:spPr/>
      <dgm:t>
        <a:bodyPr/>
        <a:lstStyle/>
        <a:p>
          <a:endParaRPr lang="en-US"/>
        </a:p>
      </dgm:t>
    </dgm:pt>
    <dgm:pt modelId="{32B274BB-3933-4D79-92C5-73493E1C67DE}">
      <dgm:prSet/>
      <dgm:spPr/>
      <dgm:t>
        <a:bodyPr/>
        <a:lstStyle/>
        <a:p>
          <a:r>
            <a:rPr lang="en-US" b="0" i="0" dirty="0"/>
            <a:t>To prevent workers from being impaired by substance use in the workplace</a:t>
          </a:r>
          <a:endParaRPr lang="en-US" dirty="0"/>
        </a:p>
      </dgm:t>
    </dgm:pt>
    <dgm:pt modelId="{2E13FF85-490E-4E7A-8D5A-405804C1F6D4}" type="parTrans" cxnId="{98993DA4-02CD-408B-A559-488F40DA65CA}">
      <dgm:prSet/>
      <dgm:spPr/>
      <dgm:t>
        <a:bodyPr/>
        <a:lstStyle/>
        <a:p>
          <a:endParaRPr lang="en-US"/>
        </a:p>
      </dgm:t>
    </dgm:pt>
    <dgm:pt modelId="{A8A312CA-4C66-4FE7-9F5C-32B7D5347361}" type="sibTrans" cxnId="{98993DA4-02CD-408B-A559-488F40DA65CA}">
      <dgm:prSet phldrT="1" phldr="0"/>
      <dgm:spPr/>
      <dgm:t>
        <a:bodyPr/>
        <a:lstStyle/>
        <a:p>
          <a:r>
            <a:rPr lang="en-US"/>
            <a:t>1</a:t>
          </a:r>
        </a:p>
      </dgm:t>
    </dgm:pt>
    <dgm:pt modelId="{D2958253-84DC-48B7-87C3-4D56ED1BABA8}">
      <dgm:prSet/>
      <dgm:spPr/>
      <dgm:t>
        <a:bodyPr/>
        <a:lstStyle/>
        <a:p>
          <a:r>
            <a:rPr lang="en-US" b="0" i="0"/>
            <a:t>Supporting workers through a process of treatment and return to work</a:t>
          </a:r>
          <a:endParaRPr lang="en-US"/>
        </a:p>
      </dgm:t>
    </dgm:pt>
    <dgm:pt modelId="{3D100839-3D14-4510-8FFC-885BDB0B4C08}" type="parTrans" cxnId="{2415D65B-2CD2-4F5E-AF81-61E928B1CFAE}">
      <dgm:prSet/>
      <dgm:spPr/>
      <dgm:t>
        <a:bodyPr/>
        <a:lstStyle/>
        <a:p>
          <a:endParaRPr lang="en-US"/>
        </a:p>
      </dgm:t>
    </dgm:pt>
    <dgm:pt modelId="{E0ACC535-94B3-437A-9E79-6A3DA24602CC}" type="sibTrans" cxnId="{2415D65B-2CD2-4F5E-AF81-61E928B1CFAE}">
      <dgm:prSet phldrT="2" phldr="0"/>
      <dgm:spPr/>
      <dgm:t>
        <a:bodyPr/>
        <a:lstStyle/>
        <a:p>
          <a:r>
            <a:rPr lang="en-US"/>
            <a:t>2</a:t>
          </a:r>
        </a:p>
      </dgm:t>
    </dgm:pt>
    <dgm:pt modelId="{F1713BA1-9592-467E-A755-CD0F320B91C9}" type="pres">
      <dgm:prSet presAssocID="{7278A97A-C100-4527-8B6E-D42F9070EC3A}" presName="Name0" presStyleCnt="0">
        <dgm:presLayoutVars>
          <dgm:animLvl val="lvl"/>
          <dgm:resizeHandles val="exact"/>
        </dgm:presLayoutVars>
      </dgm:prSet>
      <dgm:spPr/>
    </dgm:pt>
    <dgm:pt modelId="{9962492F-6831-4F58-870B-BD5392734B7F}" type="pres">
      <dgm:prSet presAssocID="{32B274BB-3933-4D79-92C5-73493E1C67DE}" presName="compositeNode" presStyleCnt="0">
        <dgm:presLayoutVars>
          <dgm:bulletEnabled val="1"/>
        </dgm:presLayoutVars>
      </dgm:prSet>
      <dgm:spPr/>
    </dgm:pt>
    <dgm:pt modelId="{131BC68A-8C65-4505-B31A-A4037D77B321}" type="pres">
      <dgm:prSet presAssocID="{32B274BB-3933-4D79-92C5-73493E1C67DE}" presName="bgRect" presStyleLbl="bgAccFollowNode1" presStyleIdx="0" presStyleCnt="2"/>
      <dgm:spPr/>
    </dgm:pt>
    <dgm:pt modelId="{CF55FD55-E1B9-408A-8044-529242746B3C}" type="pres">
      <dgm:prSet presAssocID="{A8A312CA-4C66-4FE7-9F5C-32B7D5347361}" presName="sibTransNodeCircle" presStyleLbl="alignNode1" presStyleIdx="0" presStyleCnt="4">
        <dgm:presLayoutVars>
          <dgm:chMax val="0"/>
          <dgm:bulletEnabled/>
        </dgm:presLayoutVars>
      </dgm:prSet>
      <dgm:spPr/>
    </dgm:pt>
    <dgm:pt modelId="{0AD02F99-E399-4F98-8695-F017BCF73AA8}" type="pres">
      <dgm:prSet presAssocID="{32B274BB-3933-4D79-92C5-73493E1C67DE}" presName="bottomLine" presStyleLbl="alignNode1" presStyleIdx="1" presStyleCnt="4">
        <dgm:presLayoutVars/>
      </dgm:prSet>
      <dgm:spPr/>
    </dgm:pt>
    <dgm:pt modelId="{029C3F48-F9E8-4B7C-BB32-DEC7475192A4}" type="pres">
      <dgm:prSet presAssocID="{32B274BB-3933-4D79-92C5-73493E1C67DE}" presName="nodeText" presStyleLbl="bgAccFollowNode1" presStyleIdx="0" presStyleCnt="2">
        <dgm:presLayoutVars>
          <dgm:bulletEnabled val="1"/>
        </dgm:presLayoutVars>
      </dgm:prSet>
      <dgm:spPr/>
    </dgm:pt>
    <dgm:pt modelId="{786927D0-2B8E-4B01-BA2A-4B46FC840133}" type="pres">
      <dgm:prSet presAssocID="{A8A312CA-4C66-4FE7-9F5C-32B7D5347361}" presName="sibTrans" presStyleCnt="0"/>
      <dgm:spPr/>
    </dgm:pt>
    <dgm:pt modelId="{E8E13C4F-5555-4A3E-965C-EE3ECE051BC8}" type="pres">
      <dgm:prSet presAssocID="{D2958253-84DC-48B7-87C3-4D56ED1BABA8}" presName="compositeNode" presStyleCnt="0">
        <dgm:presLayoutVars>
          <dgm:bulletEnabled val="1"/>
        </dgm:presLayoutVars>
      </dgm:prSet>
      <dgm:spPr/>
    </dgm:pt>
    <dgm:pt modelId="{1DF2B2D2-100B-4BF1-A18F-B0E4A26FA356}" type="pres">
      <dgm:prSet presAssocID="{D2958253-84DC-48B7-87C3-4D56ED1BABA8}" presName="bgRect" presStyleLbl="bgAccFollowNode1" presStyleIdx="1" presStyleCnt="2"/>
      <dgm:spPr/>
    </dgm:pt>
    <dgm:pt modelId="{9FC20D4D-24FD-4A0A-A9C2-35933DC3FEC6}" type="pres">
      <dgm:prSet presAssocID="{E0ACC535-94B3-437A-9E79-6A3DA24602CC}" presName="sibTransNodeCircle" presStyleLbl="alignNode1" presStyleIdx="2" presStyleCnt="4">
        <dgm:presLayoutVars>
          <dgm:chMax val="0"/>
          <dgm:bulletEnabled/>
        </dgm:presLayoutVars>
      </dgm:prSet>
      <dgm:spPr/>
    </dgm:pt>
    <dgm:pt modelId="{D58ED7A2-ADA5-40AA-8FDC-842400C42818}" type="pres">
      <dgm:prSet presAssocID="{D2958253-84DC-48B7-87C3-4D56ED1BABA8}" presName="bottomLine" presStyleLbl="alignNode1" presStyleIdx="3" presStyleCnt="4">
        <dgm:presLayoutVars/>
      </dgm:prSet>
      <dgm:spPr/>
    </dgm:pt>
    <dgm:pt modelId="{25149496-A8E8-4D2C-B4FE-63A60DC8D7E2}" type="pres">
      <dgm:prSet presAssocID="{D2958253-84DC-48B7-87C3-4D56ED1BABA8}" presName="nodeText" presStyleLbl="bgAccFollowNode1" presStyleIdx="1" presStyleCnt="2">
        <dgm:presLayoutVars>
          <dgm:bulletEnabled val="1"/>
        </dgm:presLayoutVars>
      </dgm:prSet>
      <dgm:spPr/>
    </dgm:pt>
  </dgm:ptLst>
  <dgm:cxnLst>
    <dgm:cxn modelId="{2415D65B-2CD2-4F5E-AF81-61E928B1CFAE}" srcId="{7278A97A-C100-4527-8B6E-D42F9070EC3A}" destId="{D2958253-84DC-48B7-87C3-4D56ED1BABA8}" srcOrd="1" destOrd="0" parTransId="{3D100839-3D14-4510-8FFC-885BDB0B4C08}" sibTransId="{E0ACC535-94B3-437A-9E79-6A3DA24602CC}"/>
    <dgm:cxn modelId="{B1649346-7E2C-41B5-97DF-34AEB3F2580A}" type="presOf" srcId="{7278A97A-C100-4527-8B6E-D42F9070EC3A}" destId="{F1713BA1-9592-467E-A755-CD0F320B91C9}" srcOrd="0" destOrd="0" presId="urn:microsoft.com/office/officeart/2016/7/layout/BasicLinearProcessNumbered"/>
    <dgm:cxn modelId="{BC2EE858-81F8-4337-B776-C59592D26E35}" type="presOf" srcId="{A8A312CA-4C66-4FE7-9F5C-32B7D5347361}" destId="{CF55FD55-E1B9-408A-8044-529242746B3C}" srcOrd="0" destOrd="0" presId="urn:microsoft.com/office/officeart/2016/7/layout/BasicLinearProcessNumbered"/>
    <dgm:cxn modelId="{106B1B94-BCEC-4B9E-9A58-19702C91A082}" type="presOf" srcId="{E0ACC535-94B3-437A-9E79-6A3DA24602CC}" destId="{9FC20D4D-24FD-4A0A-A9C2-35933DC3FEC6}" srcOrd="0" destOrd="0" presId="urn:microsoft.com/office/officeart/2016/7/layout/BasicLinearProcessNumbered"/>
    <dgm:cxn modelId="{98993DA4-02CD-408B-A559-488F40DA65CA}" srcId="{7278A97A-C100-4527-8B6E-D42F9070EC3A}" destId="{32B274BB-3933-4D79-92C5-73493E1C67DE}" srcOrd="0" destOrd="0" parTransId="{2E13FF85-490E-4E7A-8D5A-405804C1F6D4}" sibTransId="{A8A312CA-4C66-4FE7-9F5C-32B7D5347361}"/>
    <dgm:cxn modelId="{6278BEA8-EF54-4192-ABBB-3D2E03F6C6FD}" type="presOf" srcId="{32B274BB-3933-4D79-92C5-73493E1C67DE}" destId="{029C3F48-F9E8-4B7C-BB32-DEC7475192A4}" srcOrd="1" destOrd="0" presId="urn:microsoft.com/office/officeart/2016/7/layout/BasicLinearProcessNumbered"/>
    <dgm:cxn modelId="{8166F4BA-C0CA-4E3C-9391-CA4F32BF4612}" type="presOf" srcId="{D2958253-84DC-48B7-87C3-4D56ED1BABA8}" destId="{1DF2B2D2-100B-4BF1-A18F-B0E4A26FA356}" srcOrd="0" destOrd="0" presId="urn:microsoft.com/office/officeart/2016/7/layout/BasicLinearProcessNumbered"/>
    <dgm:cxn modelId="{883C7ECA-2A67-4531-BD25-AE1E257DEE88}" type="presOf" srcId="{32B274BB-3933-4D79-92C5-73493E1C67DE}" destId="{131BC68A-8C65-4505-B31A-A4037D77B321}" srcOrd="0" destOrd="0" presId="urn:microsoft.com/office/officeart/2016/7/layout/BasicLinearProcessNumbered"/>
    <dgm:cxn modelId="{96F914F0-C210-4FE5-8A43-CBF7A1565128}" type="presOf" srcId="{D2958253-84DC-48B7-87C3-4D56ED1BABA8}" destId="{25149496-A8E8-4D2C-B4FE-63A60DC8D7E2}" srcOrd="1" destOrd="0" presId="urn:microsoft.com/office/officeart/2016/7/layout/BasicLinearProcessNumbered"/>
    <dgm:cxn modelId="{317EB7B2-9BB1-47A8-9801-32AEB2F6914D}" type="presParOf" srcId="{F1713BA1-9592-467E-A755-CD0F320B91C9}" destId="{9962492F-6831-4F58-870B-BD5392734B7F}" srcOrd="0" destOrd="0" presId="urn:microsoft.com/office/officeart/2016/7/layout/BasicLinearProcessNumbered"/>
    <dgm:cxn modelId="{8E88946B-D12E-4486-AF69-7A32B2ED0B6B}" type="presParOf" srcId="{9962492F-6831-4F58-870B-BD5392734B7F}" destId="{131BC68A-8C65-4505-B31A-A4037D77B321}" srcOrd="0" destOrd="0" presId="urn:microsoft.com/office/officeart/2016/7/layout/BasicLinearProcessNumbered"/>
    <dgm:cxn modelId="{E888EB4D-B013-423C-9A81-6600975C1858}" type="presParOf" srcId="{9962492F-6831-4F58-870B-BD5392734B7F}" destId="{CF55FD55-E1B9-408A-8044-529242746B3C}" srcOrd="1" destOrd="0" presId="urn:microsoft.com/office/officeart/2016/7/layout/BasicLinearProcessNumbered"/>
    <dgm:cxn modelId="{C591326D-19BD-4B74-B254-F936331F3029}" type="presParOf" srcId="{9962492F-6831-4F58-870B-BD5392734B7F}" destId="{0AD02F99-E399-4F98-8695-F017BCF73AA8}" srcOrd="2" destOrd="0" presId="urn:microsoft.com/office/officeart/2016/7/layout/BasicLinearProcessNumbered"/>
    <dgm:cxn modelId="{7E0287BC-5E96-4E56-9C38-336B1EED67C0}" type="presParOf" srcId="{9962492F-6831-4F58-870B-BD5392734B7F}" destId="{029C3F48-F9E8-4B7C-BB32-DEC7475192A4}" srcOrd="3" destOrd="0" presId="urn:microsoft.com/office/officeart/2016/7/layout/BasicLinearProcessNumbered"/>
    <dgm:cxn modelId="{C162B94F-33C1-404B-9F3A-CFCC471488AB}" type="presParOf" srcId="{F1713BA1-9592-467E-A755-CD0F320B91C9}" destId="{786927D0-2B8E-4B01-BA2A-4B46FC840133}" srcOrd="1" destOrd="0" presId="urn:microsoft.com/office/officeart/2016/7/layout/BasicLinearProcessNumbered"/>
    <dgm:cxn modelId="{248B451A-8B0A-4511-B499-E3B0DEBD4E7E}" type="presParOf" srcId="{F1713BA1-9592-467E-A755-CD0F320B91C9}" destId="{E8E13C4F-5555-4A3E-965C-EE3ECE051BC8}" srcOrd="2" destOrd="0" presId="urn:microsoft.com/office/officeart/2016/7/layout/BasicLinearProcessNumbered"/>
    <dgm:cxn modelId="{8C51DCB5-7F9E-4CD3-8AF4-66EC2279BC0E}" type="presParOf" srcId="{E8E13C4F-5555-4A3E-965C-EE3ECE051BC8}" destId="{1DF2B2D2-100B-4BF1-A18F-B0E4A26FA356}" srcOrd="0" destOrd="0" presId="urn:microsoft.com/office/officeart/2016/7/layout/BasicLinearProcessNumbered"/>
    <dgm:cxn modelId="{754B9C6A-F57D-42BE-90AD-66F0A85D094E}" type="presParOf" srcId="{E8E13C4F-5555-4A3E-965C-EE3ECE051BC8}" destId="{9FC20D4D-24FD-4A0A-A9C2-35933DC3FEC6}" srcOrd="1" destOrd="0" presId="urn:microsoft.com/office/officeart/2016/7/layout/BasicLinearProcessNumbered"/>
    <dgm:cxn modelId="{08393615-29F7-44AE-BB21-5229DAD0632D}" type="presParOf" srcId="{E8E13C4F-5555-4A3E-965C-EE3ECE051BC8}" destId="{D58ED7A2-ADA5-40AA-8FDC-842400C42818}" srcOrd="2" destOrd="0" presId="urn:microsoft.com/office/officeart/2016/7/layout/BasicLinearProcessNumbered"/>
    <dgm:cxn modelId="{ED593367-6519-499F-8604-97C36C169A93}" type="presParOf" srcId="{E8E13C4F-5555-4A3E-965C-EE3ECE051BC8}" destId="{25149496-A8E8-4D2C-B4FE-63A60DC8D7E2}"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EFE81AD-BCB9-4091-91E8-523440DA9362}"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C6BB5BC0-1693-452C-8E1E-ED2C2C1192E3}">
      <dgm:prSet/>
      <dgm:spPr/>
      <dgm:t>
        <a:bodyPr/>
        <a:lstStyle/>
        <a:p>
          <a:r>
            <a:rPr lang="en-US" b="0" i="0"/>
            <a:t>There is no credible research literature to suggest that there is a strong or causal relationship between employees diagnosed with Substance Use Disorder and adverse workplace outcomes.</a:t>
          </a:r>
          <a:endParaRPr lang="en-US"/>
        </a:p>
      </dgm:t>
    </dgm:pt>
    <dgm:pt modelId="{4799EA94-1C26-4A7C-BCD8-6FE8D93D100B}" type="parTrans" cxnId="{F4D16155-C249-43F2-BB2B-962912650318}">
      <dgm:prSet/>
      <dgm:spPr/>
      <dgm:t>
        <a:bodyPr/>
        <a:lstStyle/>
        <a:p>
          <a:endParaRPr lang="en-US"/>
        </a:p>
      </dgm:t>
    </dgm:pt>
    <dgm:pt modelId="{38F6193A-FCCA-43C3-92F0-23CEC9A2802E}" type="sibTrans" cxnId="{F4D16155-C249-43F2-BB2B-962912650318}">
      <dgm:prSet/>
      <dgm:spPr/>
      <dgm:t>
        <a:bodyPr/>
        <a:lstStyle/>
        <a:p>
          <a:endParaRPr lang="en-US"/>
        </a:p>
      </dgm:t>
    </dgm:pt>
    <dgm:pt modelId="{A021FD2D-3BD3-498B-837C-F8C5933C09BF}">
      <dgm:prSet/>
      <dgm:spPr/>
      <dgm:t>
        <a:bodyPr/>
        <a:lstStyle/>
        <a:p>
          <a:r>
            <a:rPr lang="en-US" b="0" i="0"/>
            <a:t>-Chapnick, J. (2014). Beyond the label: Rethinking workplace substance use policies. Paper presented to the Human Rights Conference, Continuing Legal Education Society of British Columbia, Nov 20, 2014, Vancouver, Canada.</a:t>
          </a:r>
          <a:endParaRPr lang="en-US"/>
        </a:p>
      </dgm:t>
    </dgm:pt>
    <dgm:pt modelId="{719F1BDE-6DE5-484A-8F22-102375881069}" type="parTrans" cxnId="{0AC1FEA5-35AE-4624-8439-D1F2A2A5CFC5}">
      <dgm:prSet/>
      <dgm:spPr/>
      <dgm:t>
        <a:bodyPr/>
        <a:lstStyle/>
        <a:p>
          <a:endParaRPr lang="en-US"/>
        </a:p>
      </dgm:t>
    </dgm:pt>
    <dgm:pt modelId="{526A9160-800A-4462-A07A-244B4316C1D8}" type="sibTrans" cxnId="{0AC1FEA5-35AE-4624-8439-D1F2A2A5CFC5}">
      <dgm:prSet/>
      <dgm:spPr/>
      <dgm:t>
        <a:bodyPr/>
        <a:lstStyle/>
        <a:p>
          <a:endParaRPr lang="en-US"/>
        </a:p>
      </dgm:t>
    </dgm:pt>
    <dgm:pt modelId="{BBBC5889-AAAD-49F4-90FE-4898DED4A714}" type="pres">
      <dgm:prSet presAssocID="{4EFE81AD-BCB9-4091-91E8-523440DA9362}" presName="linear" presStyleCnt="0">
        <dgm:presLayoutVars>
          <dgm:animLvl val="lvl"/>
          <dgm:resizeHandles val="exact"/>
        </dgm:presLayoutVars>
      </dgm:prSet>
      <dgm:spPr/>
    </dgm:pt>
    <dgm:pt modelId="{2D3B7134-E2A1-4BFF-9D08-F6185D9A88DF}" type="pres">
      <dgm:prSet presAssocID="{C6BB5BC0-1693-452C-8E1E-ED2C2C1192E3}" presName="parentText" presStyleLbl="node1" presStyleIdx="0" presStyleCnt="2">
        <dgm:presLayoutVars>
          <dgm:chMax val="0"/>
          <dgm:bulletEnabled val="1"/>
        </dgm:presLayoutVars>
      </dgm:prSet>
      <dgm:spPr/>
    </dgm:pt>
    <dgm:pt modelId="{3CAB2D4D-4112-4BD3-B0FA-52646D9BF66A}" type="pres">
      <dgm:prSet presAssocID="{38F6193A-FCCA-43C3-92F0-23CEC9A2802E}" presName="spacer" presStyleCnt="0"/>
      <dgm:spPr/>
    </dgm:pt>
    <dgm:pt modelId="{3217780C-C049-4B49-8D5C-6D5BC1BEC4FF}" type="pres">
      <dgm:prSet presAssocID="{A021FD2D-3BD3-498B-837C-F8C5933C09BF}" presName="parentText" presStyleLbl="node1" presStyleIdx="1" presStyleCnt="2">
        <dgm:presLayoutVars>
          <dgm:chMax val="0"/>
          <dgm:bulletEnabled val="1"/>
        </dgm:presLayoutVars>
      </dgm:prSet>
      <dgm:spPr/>
    </dgm:pt>
  </dgm:ptLst>
  <dgm:cxnLst>
    <dgm:cxn modelId="{C9719A15-AB38-45A2-ADE5-12747044C11A}" type="presOf" srcId="{4EFE81AD-BCB9-4091-91E8-523440DA9362}" destId="{BBBC5889-AAAD-49F4-90FE-4898DED4A714}" srcOrd="0" destOrd="0" presId="urn:microsoft.com/office/officeart/2005/8/layout/vList2"/>
    <dgm:cxn modelId="{1A5BC020-B2BE-4D45-8AD2-5D4E40E132A2}" type="presOf" srcId="{C6BB5BC0-1693-452C-8E1E-ED2C2C1192E3}" destId="{2D3B7134-E2A1-4BFF-9D08-F6185D9A88DF}" srcOrd="0" destOrd="0" presId="urn:microsoft.com/office/officeart/2005/8/layout/vList2"/>
    <dgm:cxn modelId="{F4D16155-C249-43F2-BB2B-962912650318}" srcId="{4EFE81AD-BCB9-4091-91E8-523440DA9362}" destId="{C6BB5BC0-1693-452C-8E1E-ED2C2C1192E3}" srcOrd="0" destOrd="0" parTransId="{4799EA94-1C26-4A7C-BCD8-6FE8D93D100B}" sibTransId="{38F6193A-FCCA-43C3-92F0-23CEC9A2802E}"/>
    <dgm:cxn modelId="{0AC1FEA5-35AE-4624-8439-D1F2A2A5CFC5}" srcId="{4EFE81AD-BCB9-4091-91E8-523440DA9362}" destId="{A021FD2D-3BD3-498B-837C-F8C5933C09BF}" srcOrd="1" destOrd="0" parTransId="{719F1BDE-6DE5-484A-8F22-102375881069}" sibTransId="{526A9160-800A-4462-A07A-244B4316C1D8}"/>
    <dgm:cxn modelId="{F6EF6DD4-A6EF-42E3-B0EB-82770E82FD50}" type="presOf" srcId="{A021FD2D-3BD3-498B-837C-F8C5933C09BF}" destId="{3217780C-C049-4B49-8D5C-6D5BC1BEC4FF}" srcOrd="0" destOrd="0" presId="urn:microsoft.com/office/officeart/2005/8/layout/vList2"/>
    <dgm:cxn modelId="{94A5F0DE-1D03-4DAC-9410-CA1625FDA17C}" type="presParOf" srcId="{BBBC5889-AAAD-49F4-90FE-4898DED4A714}" destId="{2D3B7134-E2A1-4BFF-9D08-F6185D9A88DF}" srcOrd="0" destOrd="0" presId="urn:microsoft.com/office/officeart/2005/8/layout/vList2"/>
    <dgm:cxn modelId="{CEFC9516-BB9F-4C81-A65B-3FB203915200}" type="presParOf" srcId="{BBBC5889-AAAD-49F4-90FE-4898DED4A714}" destId="{3CAB2D4D-4112-4BD3-B0FA-52646D9BF66A}" srcOrd="1" destOrd="0" presId="urn:microsoft.com/office/officeart/2005/8/layout/vList2"/>
    <dgm:cxn modelId="{6B5FC039-3E34-4185-93A8-850C5E1EC294}" type="presParOf" srcId="{BBBC5889-AAAD-49F4-90FE-4898DED4A714}" destId="{3217780C-C049-4B49-8D5C-6D5BC1BEC4FF}"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6C5E220-D9E7-44F9-B209-A3B3E5986699}" type="doc">
      <dgm:prSet loTypeId="urn:microsoft.com/office/officeart/2005/8/layout/process4" loCatId="process" qsTypeId="urn:microsoft.com/office/officeart/2005/8/quickstyle/simple1" qsCatId="simple" csTypeId="urn:microsoft.com/office/officeart/2005/8/colors/colorful1" csCatId="colorful"/>
      <dgm:spPr/>
      <dgm:t>
        <a:bodyPr/>
        <a:lstStyle/>
        <a:p>
          <a:endParaRPr lang="en-US"/>
        </a:p>
      </dgm:t>
    </dgm:pt>
    <dgm:pt modelId="{7B86260E-0EC8-4F9B-9AB8-CB90F4A1B9B6}">
      <dgm:prSet/>
      <dgm:spPr/>
      <dgm:t>
        <a:bodyPr/>
        <a:lstStyle/>
        <a:p>
          <a:r>
            <a:rPr lang="en-US" b="0" i="0"/>
            <a:t>A positive drug test provides no information as to when an illicit  substance was used, how often or how much is typically used, or if the person was or ever has been impaired at work.</a:t>
          </a:r>
          <a:endParaRPr lang="en-US"/>
        </a:p>
      </dgm:t>
    </dgm:pt>
    <dgm:pt modelId="{629B4145-1E87-4179-BAEC-1B949326F24A}" type="parTrans" cxnId="{CB49D362-5757-4A0D-8686-B166D613506B}">
      <dgm:prSet/>
      <dgm:spPr/>
      <dgm:t>
        <a:bodyPr/>
        <a:lstStyle/>
        <a:p>
          <a:endParaRPr lang="en-US"/>
        </a:p>
      </dgm:t>
    </dgm:pt>
    <dgm:pt modelId="{478ABD93-F1BA-478C-83E0-4DBE03D6FE82}" type="sibTrans" cxnId="{CB49D362-5757-4A0D-8686-B166D613506B}">
      <dgm:prSet/>
      <dgm:spPr/>
      <dgm:t>
        <a:bodyPr/>
        <a:lstStyle/>
        <a:p>
          <a:endParaRPr lang="en-US"/>
        </a:p>
      </dgm:t>
    </dgm:pt>
    <dgm:pt modelId="{1481D214-D44A-4CF7-BFA4-937422DCCBA4}">
      <dgm:prSet/>
      <dgm:spPr/>
      <dgm:t>
        <a:bodyPr/>
        <a:lstStyle/>
        <a:p>
          <a:r>
            <a:rPr lang="en-US" b="0" i="1"/>
            <a:t>-</a:t>
          </a:r>
          <a:r>
            <a:rPr lang="en-US" b="0" i="0"/>
            <a:t>Michael R. Frone, Alcohol and Illicit Drug use in the Workforce and Workplace (Washington, DC: American Psychological Association. 2013.)</a:t>
          </a:r>
          <a:endParaRPr lang="en-US"/>
        </a:p>
      </dgm:t>
    </dgm:pt>
    <dgm:pt modelId="{59A0204C-D1E8-400B-9F6A-D499A5AB3982}" type="parTrans" cxnId="{D6C051B6-BC51-4904-A2F0-D4F4A822908B}">
      <dgm:prSet/>
      <dgm:spPr/>
      <dgm:t>
        <a:bodyPr/>
        <a:lstStyle/>
        <a:p>
          <a:endParaRPr lang="en-US"/>
        </a:p>
      </dgm:t>
    </dgm:pt>
    <dgm:pt modelId="{4A4CB157-6260-4F65-BD29-ED797E746F71}" type="sibTrans" cxnId="{D6C051B6-BC51-4904-A2F0-D4F4A822908B}">
      <dgm:prSet/>
      <dgm:spPr/>
      <dgm:t>
        <a:bodyPr/>
        <a:lstStyle/>
        <a:p>
          <a:endParaRPr lang="en-US"/>
        </a:p>
      </dgm:t>
    </dgm:pt>
    <dgm:pt modelId="{C80E3EF6-BBF1-4E50-AFDB-3B9931CCC5A3}">
      <dgm:prSet/>
      <dgm:spPr/>
      <dgm:t>
        <a:bodyPr/>
        <a:lstStyle/>
        <a:p>
          <a:r>
            <a:rPr lang="en-US" b="0" i="0"/>
            <a:t>We cannot conclude that random alcohol and drug testing is generally effective (as a deterrent to employee drug use).</a:t>
          </a:r>
          <a:endParaRPr lang="en-US"/>
        </a:p>
      </dgm:t>
    </dgm:pt>
    <dgm:pt modelId="{EE62AD4F-A6ED-4969-9181-097C1C529524}" type="parTrans" cxnId="{3D37A202-F07A-4CB7-B5CD-DBD11F8ABE4D}">
      <dgm:prSet/>
      <dgm:spPr/>
      <dgm:t>
        <a:bodyPr/>
        <a:lstStyle/>
        <a:p>
          <a:endParaRPr lang="en-US"/>
        </a:p>
      </dgm:t>
    </dgm:pt>
    <dgm:pt modelId="{030AA2C7-855D-4B71-B3B8-00FC1318465D}" type="sibTrans" cxnId="{3D37A202-F07A-4CB7-B5CD-DBD11F8ABE4D}">
      <dgm:prSet/>
      <dgm:spPr/>
      <dgm:t>
        <a:bodyPr/>
        <a:lstStyle/>
        <a:p>
          <a:endParaRPr lang="en-US"/>
        </a:p>
      </dgm:t>
    </dgm:pt>
    <dgm:pt modelId="{1AFAF097-331F-4578-9B85-FA48303E7182}">
      <dgm:prSet/>
      <dgm:spPr/>
      <dgm:t>
        <a:bodyPr/>
        <a:lstStyle/>
        <a:p>
          <a:r>
            <a:rPr lang="en-US" b="0" i="0"/>
            <a:t>-Random drug and alcohol testing for preventing injury in workers (Review- Cochrane Library, 2020)</a:t>
          </a:r>
          <a:endParaRPr lang="en-US"/>
        </a:p>
      </dgm:t>
    </dgm:pt>
    <dgm:pt modelId="{CC538958-5CB5-43CA-9F6A-7A764E9E6C5F}" type="parTrans" cxnId="{FC7F455C-EC2B-48D6-A784-92381F80A98A}">
      <dgm:prSet/>
      <dgm:spPr/>
      <dgm:t>
        <a:bodyPr/>
        <a:lstStyle/>
        <a:p>
          <a:endParaRPr lang="en-US"/>
        </a:p>
      </dgm:t>
    </dgm:pt>
    <dgm:pt modelId="{82C54E34-D5AE-4550-AB3B-A1A256E6CC0A}" type="sibTrans" cxnId="{FC7F455C-EC2B-48D6-A784-92381F80A98A}">
      <dgm:prSet/>
      <dgm:spPr/>
      <dgm:t>
        <a:bodyPr/>
        <a:lstStyle/>
        <a:p>
          <a:endParaRPr lang="en-US"/>
        </a:p>
      </dgm:t>
    </dgm:pt>
    <dgm:pt modelId="{D96CE7D1-3BCA-4C56-A6D6-858839DCCD45}" type="pres">
      <dgm:prSet presAssocID="{46C5E220-D9E7-44F9-B209-A3B3E5986699}" presName="Name0" presStyleCnt="0">
        <dgm:presLayoutVars>
          <dgm:dir/>
          <dgm:animLvl val="lvl"/>
          <dgm:resizeHandles val="exact"/>
        </dgm:presLayoutVars>
      </dgm:prSet>
      <dgm:spPr/>
    </dgm:pt>
    <dgm:pt modelId="{8759FA40-71BA-4116-ABB1-4A44DB5878ED}" type="pres">
      <dgm:prSet presAssocID="{C80E3EF6-BBF1-4E50-AFDB-3B9931CCC5A3}" presName="boxAndChildren" presStyleCnt="0"/>
      <dgm:spPr/>
    </dgm:pt>
    <dgm:pt modelId="{151445C4-21CB-4415-B4A9-1183544FDF7A}" type="pres">
      <dgm:prSet presAssocID="{C80E3EF6-BBF1-4E50-AFDB-3B9931CCC5A3}" presName="parentTextBox" presStyleLbl="node1" presStyleIdx="0" presStyleCnt="2"/>
      <dgm:spPr/>
    </dgm:pt>
    <dgm:pt modelId="{CD12A7F7-8664-4AFE-BED4-483E149B10B3}" type="pres">
      <dgm:prSet presAssocID="{C80E3EF6-BBF1-4E50-AFDB-3B9931CCC5A3}" presName="entireBox" presStyleLbl="node1" presStyleIdx="0" presStyleCnt="2"/>
      <dgm:spPr/>
    </dgm:pt>
    <dgm:pt modelId="{22FEE24B-4B29-4E54-ADDB-B5815C6BE40E}" type="pres">
      <dgm:prSet presAssocID="{C80E3EF6-BBF1-4E50-AFDB-3B9931CCC5A3}" presName="descendantBox" presStyleCnt="0"/>
      <dgm:spPr/>
    </dgm:pt>
    <dgm:pt modelId="{89C469F8-B241-44FF-BBA1-BDDD8FCDADBD}" type="pres">
      <dgm:prSet presAssocID="{1AFAF097-331F-4578-9B85-FA48303E7182}" presName="childTextBox" presStyleLbl="fgAccFollowNode1" presStyleIdx="0" presStyleCnt="2">
        <dgm:presLayoutVars>
          <dgm:bulletEnabled val="1"/>
        </dgm:presLayoutVars>
      </dgm:prSet>
      <dgm:spPr/>
    </dgm:pt>
    <dgm:pt modelId="{3693689D-9E3D-42E9-8254-D48E132978D1}" type="pres">
      <dgm:prSet presAssocID="{478ABD93-F1BA-478C-83E0-4DBE03D6FE82}" presName="sp" presStyleCnt="0"/>
      <dgm:spPr/>
    </dgm:pt>
    <dgm:pt modelId="{47B63756-6E80-4967-850D-C53E1281ABAB}" type="pres">
      <dgm:prSet presAssocID="{7B86260E-0EC8-4F9B-9AB8-CB90F4A1B9B6}" presName="arrowAndChildren" presStyleCnt="0"/>
      <dgm:spPr/>
    </dgm:pt>
    <dgm:pt modelId="{005BDC7E-501A-4125-A003-F3206544D405}" type="pres">
      <dgm:prSet presAssocID="{7B86260E-0EC8-4F9B-9AB8-CB90F4A1B9B6}" presName="parentTextArrow" presStyleLbl="node1" presStyleIdx="0" presStyleCnt="2"/>
      <dgm:spPr/>
    </dgm:pt>
    <dgm:pt modelId="{3F4BEEE4-D5FE-445E-9426-27F9FBA550BB}" type="pres">
      <dgm:prSet presAssocID="{7B86260E-0EC8-4F9B-9AB8-CB90F4A1B9B6}" presName="arrow" presStyleLbl="node1" presStyleIdx="1" presStyleCnt="2"/>
      <dgm:spPr/>
    </dgm:pt>
    <dgm:pt modelId="{40F5B263-90CF-4B65-9CFA-04029257E9E8}" type="pres">
      <dgm:prSet presAssocID="{7B86260E-0EC8-4F9B-9AB8-CB90F4A1B9B6}" presName="descendantArrow" presStyleCnt="0"/>
      <dgm:spPr/>
    </dgm:pt>
    <dgm:pt modelId="{A31E6C44-EAC8-435F-BFBF-6DA118B86C88}" type="pres">
      <dgm:prSet presAssocID="{1481D214-D44A-4CF7-BFA4-937422DCCBA4}" presName="childTextArrow" presStyleLbl="fgAccFollowNode1" presStyleIdx="1" presStyleCnt="2">
        <dgm:presLayoutVars>
          <dgm:bulletEnabled val="1"/>
        </dgm:presLayoutVars>
      </dgm:prSet>
      <dgm:spPr/>
    </dgm:pt>
  </dgm:ptLst>
  <dgm:cxnLst>
    <dgm:cxn modelId="{3D37A202-F07A-4CB7-B5CD-DBD11F8ABE4D}" srcId="{46C5E220-D9E7-44F9-B209-A3B3E5986699}" destId="{C80E3EF6-BBF1-4E50-AFDB-3B9931CCC5A3}" srcOrd="1" destOrd="0" parTransId="{EE62AD4F-A6ED-4969-9181-097C1C529524}" sibTransId="{030AA2C7-855D-4B71-B3B8-00FC1318465D}"/>
    <dgm:cxn modelId="{6E02BF3C-2906-4EEA-87D4-2D759A65FB69}" type="presOf" srcId="{46C5E220-D9E7-44F9-B209-A3B3E5986699}" destId="{D96CE7D1-3BCA-4C56-A6D6-858839DCCD45}" srcOrd="0" destOrd="0" presId="urn:microsoft.com/office/officeart/2005/8/layout/process4"/>
    <dgm:cxn modelId="{FC7F455C-EC2B-48D6-A784-92381F80A98A}" srcId="{C80E3EF6-BBF1-4E50-AFDB-3B9931CCC5A3}" destId="{1AFAF097-331F-4578-9B85-FA48303E7182}" srcOrd="0" destOrd="0" parTransId="{CC538958-5CB5-43CA-9F6A-7A764E9E6C5F}" sibTransId="{82C54E34-D5AE-4550-AB3B-A1A256E6CC0A}"/>
    <dgm:cxn modelId="{44FDA162-72AD-49E2-B7D8-0B5A96024903}" type="presOf" srcId="{C80E3EF6-BBF1-4E50-AFDB-3B9931CCC5A3}" destId="{151445C4-21CB-4415-B4A9-1183544FDF7A}" srcOrd="0" destOrd="0" presId="urn:microsoft.com/office/officeart/2005/8/layout/process4"/>
    <dgm:cxn modelId="{CB49D362-5757-4A0D-8686-B166D613506B}" srcId="{46C5E220-D9E7-44F9-B209-A3B3E5986699}" destId="{7B86260E-0EC8-4F9B-9AB8-CB90F4A1B9B6}" srcOrd="0" destOrd="0" parTransId="{629B4145-1E87-4179-BAEC-1B949326F24A}" sibTransId="{478ABD93-F1BA-478C-83E0-4DBE03D6FE82}"/>
    <dgm:cxn modelId="{8C67FA7D-7EDB-4DC8-A1D9-1791EE32DC29}" type="presOf" srcId="{7B86260E-0EC8-4F9B-9AB8-CB90F4A1B9B6}" destId="{005BDC7E-501A-4125-A003-F3206544D405}" srcOrd="0" destOrd="0" presId="urn:microsoft.com/office/officeart/2005/8/layout/process4"/>
    <dgm:cxn modelId="{AE9ABB8C-ECFF-47DF-9644-F2CC4E4B83E5}" type="presOf" srcId="{C80E3EF6-BBF1-4E50-AFDB-3B9931CCC5A3}" destId="{CD12A7F7-8664-4AFE-BED4-483E149B10B3}" srcOrd="1" destOrd="0" presId="urn:microsoft.com/office/officeart/2005/8/layout/process4"/>
    <dgm:cxn modelId="{ECE72B8D-665A-482C-B9C1-F346C3AC83A8}" type="presOf" srcId="{7B86260E-0EC8-4F9B-9AB8-CB90F4A1B9B6}" destId="{3F4BEEE4-D5FE-445E-9426-27F9FBA550BB}" srcOrd="1" destOrd="0" presId="urn:microsoft.com/office/officeart/2005/8/layout/process4"/>
    <dgm:cxn modelId="{6C2ABD93-2E75-4264-B8B5-0F53F70F44E8}" type="presOf" srcId="{1AFAF097-331F-4578-9B85-FA48303E7182}" destId="{89C469F8-B241-44FF-BBA1-BDDD8FCDADBD}" srcOrd="0" destOrd="0" presId="urn:microsoft.com/office/officeart/2005/8/layout/process4"/>
    <dgm:cxn modelId="{D6C051B6-BC51-4904-A2F0-D4F4A822908B}" srcId="{7B86260E-0EC8-4F9B-9AB8-CB90F4A1B9B6}" destId="{1481D214-D44A-4CF7-BFA4-937422DCCBA4}" srcOrd="0" destOrd="0" parTransId="{59A0204C-D1E8-400B-9F6A-D499A5AB3982}" sibTransId="{4A4CB157-6260-4F65-BD29-ED797E746F71}"/>
    <dgm:cxn modelId="{AD3809B8-8F96-4429-9A8D-3B7DEBE24102}" type="presOf" srcId="{1481D214-D44A-4CF7-BFA4-937422DCCBA4}" destId="{A31E6C44-EAC8-435F-BFBF-6DA118B86C88}" srcOrd="0" destOrd="0" presId="urn:microsoft.com/office/officeart/2005/8/layout/process4"/>
    <dgm:cxn modelId="{7050E1B3-8676-4973-8BC5-57AB95A87667}" type="presParOf" srcId="{D96CE7D1-3BCA-4C56-A6D6-858839DCCD45}" destId="{8759FA40-71BA-4116-ABB1-4A44DB5878ED}" srcOrd="0" destOrd="0" presId="urn:microsoft.com/office/officeart/2005/8/layout/process4"/>
    <dgm:cxn modelId="{FDF32839-19B5-4728-92BA-1EA61AF19AAE}" type="presParOf" srcId="{8759FA40-71BA-4116-ABB1-4A44DB5878ED}" destId="{151445C4-21CB-4415-B4A9-1183544FDF7A}" srcOrd="0" destOrd="0" presId="urn:microsoft.com/office/officeart/2005/8/layout/process4"/>
    <dgm:cxn modelId="{E2276BD8-22BE-4946-8D9F-EBA2EC8F948F}" type="presParOf" srcId="{8759FA40-71BA-4116-ABB1-4A44DB5878ED}" destId="{CD12A7F7-8664-4AFE-BED4-483E149B10B3}" srcOrd="1" destOrd="0" presId="urn:microsoft.com/office/officeart/2005/8/layout/process4"/>
    <dgm:cxn modelId="{D1E81DB3-9840-4282-BA46-A6EDF097A3F9}" type="presParOf" srcId="{8759FA40-71BA-4116-ABB1-4A44DB5878ED}" destId="{22FEE24B-4B29-4E54-ADDB-B5815C6BE40E}" srcOrd="2" destOrd="0" presId="urn:microsoft.com/office/officeart/2005/8/layout/process4"/>
    <dgm:cxn modelId="{BE8EB73C-A772-47F0-A055-0CF33FF07BBF}" type="presParOf" srcId="{22FEE24B-4B29-4E54-ADDB-B5815C6BE40E}" destId="{89C469F8-B241-44FF-BBA1-BDDD8FCDADBD}" srcOrd="0" destOrd="0" presId="urn:microsoft.com/office/officeart/2005/8/layout/process4"/>
    <dgm:cxn modelId="{9ADBFA41-01CF-4A80-9961-D87CC7E02109}" type="presParOf" srcId="{D96CE7D1-3BCA-4C56-A6D6-858839DCCD45}" destId="{3693689D-9E3D-42E9-8254-D48E132978D1}" srcOrd="1" destOrd="0" presId="urn:microsoft.com/office/officeart/2005/8/layout/process4"/>
    <dgm:cxn modelId="{C05AF8A3-701A-466C-B840-66149BFE7233}" type="presParOf" srcId="{D96CE7D1-3BCA-4C56-A6D6-858839DCCD45}" destId="{47B63756-6E80-4967-850D-C53E1281ABAB}" srcOrd="2" destOrd="0" presId="urn:microsoft.com/office/officeart/2005/8/layout/process4"/>
    <dgm:cxn modelId="{04717E9F-3CD5-4248-B03E-CB3AE59BD1FC}" type="presParOf" srcId="{47B63756-6E80-4967-850D-C53E1281ABAB}" destId="{005BDC7E-501A-4125-A003-F3206544D405}" srcOrd="0" destOrd="0" presId="urn:microsoft.com/office/officeart/2005/8/layout/process4"/>
    <dgm:cxn modelId="{C6CD0E9A-3925-4D1E-8ACD-A47E4C1F38AA}" type="presParOf" srcId="{47B63756-6E80-4967-850D-C53E1281ABAB}" destId="{3F4BEEE4-D5FE-445E-9426-27F9FBA550BB}" srcOrd="1" destOrd="0" presId="urn:microsoft.com/office/officeart/2005/8/layout/process4"/>
    <dgm:cxn modelId="{EC4D232D-A141-4128-B6EC-9F156E893CF1}" type="presParOf" srcId="{47B63756-6E80-4967-850D-C53E1281ABAB}" destId="{40F5B263-90CF-4B65-9CFA-04029257E9E8}" srcOrd="2" destOrd="0" presId="urn:microsoft.com/office/officeart/2005/8/layout/process4"/>
    <dgm:cxn modelId="{DA4574CD-6ADC-427B-9D00-9693418083B3}" type="presParOf" srcId="{40F5B263-90CF-4B65-9CFA-04029257E9E8}" destId="{A31E6C44-EAC8-435F-BFBF-6DA118B86C88}"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D5B24CD-6B64-4F09-A86A-DB7A5012A629}"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E5AEEB45-7681-4377-87F5-7E806A9CA06A}">
      <dgm:prSet/>
      <dgm:spPr/>
      <dgm:t>
        <a:bodyPr/>
        <a:lstStyle/>
        <a:p>
          <a:r>
            <a:rPr lang="en-US" b="0" i="0"/>
            <a:t>Quality healthcare is:</a:t>
          </a:r>
          <a:endParaRPr lang="en-US"/>
        </a:p>
      </dgm:t>
    </dgm:pt>
    <dgm:pt modelId="{07009CB8-2B53-4EE8-A238-9A12FA12E7A1}" type="parTrans" cxnId="{CBB63000-442A-4941-97D0-42C6CD8B9A93}">
      <dgm:prSet/>
      <dgm:spPr/>
      <dgm:t>
        <a:bodyPr/>
        <a:lstStyle/>
        <a:p>
          <a:endParaRPr lang="en-US"/>
        </a:p>
      </dgm:t>
    </dgm:pt>
    <dgm:pt modelId="{4E4BD319-C1B4-43F7-BADD-03CE9B9B4922}" type="sibTrans" cxnId="{CBB63000-442A-4941-97D0-42C6CD8B9A93}">
      <dgm:prSet/>
      <dgm:spPr/>
      <dgm:t>
        <a:bodyPr/>
        <a:lstStyle/>
        <a:p>
          <a:endParaRPr lang="en-US"/>
        </a:p>
      </dgm:t>
    </dgm:pt>
    <dgm:pt modelId="{BA3E06A8-6EBC-4772-AEE0-323CBD38F85D}">
      <dgm:prSet/>
      <dgm:spPr/>
      <dgm:t>
        <a:bodyPr/>
        <a:lstStyle/>
        <a:p>
          <a:r>
            <a:rPr lang="en-US" b="0" i="0"/>
            <a:t>Patient centred (informed consent, choice, control)</a:t>
          </a:r>
          <a:endParaRPr lang="en-US"/>
        </a:p>
      </dgm:t>
    </dgm:pt>
    <dgm:pt modelId="{6B2EFEE3-44B1-4726-9EC9-2B3A46037263}" type="parTrans" cxnId="{7BBD7D9B-631C-4EBD-A33F-1FB3A621A22E}">
      <dgm:prSet/>
      <dgm:spPr/>
      <dgm:t>
        <a:bodyPr/>
        <a:lstStyle/>
        <a:p>
          <a:endParaRPr lang="en-US"/>
        </a:p>
      </dgm:t>
    </dgm:pt>
    <dgm:pt modelId="{69C098BF-8F8A-49D0-936A-889E95D2A649}" type="sibTrans" cxnId="{7BBD7D9B-631C-4EBD-A33F-1FB3A621A22E}">
      <dgm:prSet/>
      <dgm:spPr/>
      <dgm:t>
        <a:bodyPr/>
        <a:lstStyle/>
        <a:p>
          <a:endParaRPr lang="en-US"/>
        </a:p>
      </dgm:t>
    </dgm:pt>
    <dgm:pt modelId="{EF63535A-9079-4C8F-8425-4430BD0A20D0}">
      <dgm:prSet/>
      <dgm:spPr/>
      <dgm:t>
        <a:bodyPr/>
        <a:lstStyle/>
        <a:p>
          <a:r>
            <a:rPr lang="en-US" b="0" i="0"/>
            <a:t>Specific to individual clinical needs</a:t>
          </a:r>
          <a:endParaRPr lang="en-US"/>
        </a:p>
      </dgm:t>
    </dgm:pt>
    <dgm:pt modelId="{71F3DE9E-B06F-4E68-86E2-BC06D48FCA33}" type="parTrans" cxnId="{05DD61B1-7164-4DBC-A7E2-728F12DEB047}">
      <dgm:prSet/>
      <dgm:spPr/>
      <dgm:t>
        <a:bodyPr/>
        <a:lstStyle/>
        <a:p>
          <a:endParaRPr lang="en-US"/>
        </a:p>
      </dgm:t>
    </dgm:pt>
    <dgm:pt modelId="{C3B58EAB-F16E-40C1-9211-583171D7C1BF}" type="sibTrans" cxnId="{05DD61B1-7164-4DBC-A7E2-728F12DEB047}">
      <dgm:prSet/>
      <dgm:spPr/>
      <dgm:t>
        <a:bodyPr/>
        <a:lstStyle/>
        <a:p>
          <a:endParaRPr lang="en-US"/>
        </a:p>
      </dgm:t>
    </dgm:pt>
    <dgm:pt modelId="{AD7CB8A6-CEFD-493F-9524-A3F9DD9C44DC}">
      <dgm:prSet/>
      <dgm:spPr/>
      <dgm:t>
        <a:bodyPr/>
        <a:lstStyle/>
        <a:p>
          <a:r>
            <a:rPr lang="en-US" b="0" i="0"/>
            <a:t>Respectful of patients needs and values</a:t>
          </a:r>
          <a:endParaRPr lang="en-US"/>
        </a:p>
      </dgm:t>
    </dgm:pt>
    <dgm:pt modelId="{90184D7E-6035-43EE-ACA3-6F97096DE4F1}" type="parTrans" cxnId="{849FFFB3-1F4A-433F-B348-8F46C8576D39}">
      <dgm:prSet/>
      <dgm:spPr/>
      <dgm:t>
        <a:bodyPr/>
        <a:lstStyle/>
        <a:p>
          <a:endParaRPr lang="en-US"/>
        </a:p>
      </dgm:t>
    </dgm:pt>
    <dgm:pt modelId="{AC9DCC39-5C72-407B-84E1-3452B82EABFC}" type="sibTrans" cxnId="{849FFFB3-1F4A-433F-B348-8F46C8576D39}">
      <dgm:prSet/>
      <dgm:spPr/>
      <dgm:t>
        <a:bodyPr/>
        <a:lstStyle/>
        <a:p>
          <a:endParaRPr lang="en-US"/>
        </a:p>
      </dgm:t>
    </dgm:pt>
    <dgm:pt modelId="{D32184E0-4B55-4FF2-961B-6CF0DBF9F124}">
      <dgm:prSet/>
      <dgm:spPr/>
      <dgm:t>
        <a:bodyPr/>
        <a:lstStyle/>
        <a:p>
          <a:r>
            <a:rPr lang="en-US" b="0" i="0"/>
            <a:t>Evidence based</a:t>
          </a:r>
          <a:br>
            <a:rPr lang="en-US" b="0"/>
          </a:br>
          <a:r>
            <a:rPr lang="en-US" b="0" i="0"/>
            <a:t>-BC Ministry of Health</a:t>
          </a:r>
          <a:endParaRPr lang="en-US"/>
        </a:p>
      </dgm:t>
    </dgm:pt>
    <dgm:pt modelId="{A2DE538A-1786-48F3-A6E4-913D5C0E93D4}" type="parTrans" cxnId="{F4F0CD60-CC2A-49EE-AD58-7A90487DDE16}">
      <dgm:prSet/>
      <dgm:spPr/>
      <dgm:t>
        <a:bodyPr/>
        <a:lstStyle/>
        <a:p>
          <a:endParaRPr lang="en-US"/>
        </a:p>
      </dgm:t>
    </dgm:pt>
    <dgm:pt modelId="{C1B0DF93-621C-4248-B921-5782ACC53961}" type="sibTrans" cxnId="{F4F0CD60-CC2A-49EE-AD58-7A90487DDE16}">
      <dgm:prSet/>
      <dgm:spPr/>
      <dgm:t>
        <a:bodyPr/>
        <a:lstStyle/>
        <a:p>
          <a:endParaRPr lang="en-US"/>
        </a:p>
      </dgm:t>
    </dgm:pt>
    <dgm:pt modelId="{6C62143E-8509-4EF8-A0CC-6830BC905161}" type="pres">
      <dgm:prSet presAssocID="{6D5B24CD-6B64-4F09-A86A-DB7A5012A629}" presName="linear" presStyleCnt="0">
        <dgm:presLayoutVars>
          <dgm:animLvl val="lvl"/>
          <dgm:resizeHandles val="exact"/>
        </dgm:presLayoutVars>
      </dgm:prSet>
      <dgm:spPr/>
    </dgm:pt>
    <dgm:pt modelId="{EE3AF6F1-D40B-4C1D-BDD3-7D15A887BFB6}" type="pres">
      <dgm:prSet presAssocID="{E5AEEB45-7681-4377-87F5-7E806A9CA06A}" presName="parentText" presStyleLbl="node1" presStyleIdx="0" presStyleCnt="1">
        <dgm:presLayoutVars>
          <dgm:chMax val="0"/>
          <dgm:bulletEnabled val="1"/>
        </dgm:presLayoutVars>
      </dgm:prSet>
      <dgm:spPr/>
    </dgm:pt>
    <dgm:pt modelId="{1AED9A26-53A1-467E-9756-06F5F1F67A50}" type="pres">
      <dgm:prSet presAssocID="{E5AEEB45-7681-4377-87F5-7E806A9CA06A}" presName="childText" presStyleLbl="revTx" presStyleIdx="0" presStyleCnt="1">
        <dgm:presLayoutVars>
          <dgm:bulletEnabled val="1"/>
        </dgm:presLayoutVars>
      </dgm:prSet>
      <dgm:spPr/>
    </dgm:pt>
  </dgm:ptLst>
  <dgm:cxnLst>
    <dgm:cxn modelId="{CBB63000-442A-4941-97D0-42C6CD8B9A93}" srcId="{6D5B24CD-6B64-4F09-A86A-DB7A5012A629}" destId="{E5AEEB45-7681-4377-87F5-7E806A9CA06A}" srcOrd="0" destOrd="0" parTransId="{07009CB8-2B53-4EE8-A238-9A12FA12E7A1}" sibTransId="{4E4BD319-C1B4-43F7-BADD-03CE9B9B4922}"/>
    <dgm:cxn modelId="{FAB1B404-0801-4529-81E2-1EE687B90727}" type="presOf" srcId="{EF63535A-9079-4C8F-8425-4430BD0A20D0}" destId="{1AED9A26-53A1-467E-9756-06F5F1F67A50}" srcOrd="0" destOrd="1" presId="urn:microsoft.com/office/officeart/2005/8/layout/vList2"/>
    <dgm:cxn modelId="{2277453A-EB88-4CB5-9CE3-7D7A1C2C4134}" type="presOf" srcId="{6D5B24CD-6B64-4F09-A86A-DB7A5012A629}" destId="{6C62143E-8509-4EF8-A0CC-6830BC905161}" srcOrd="0" destOrd="0" presId="urn:microsoft.com/office/officeart/2005/8/layout/vList2"/>
    <dgm:cxn modelId="{F4F0CD60-CC2A-49EE-AD58-7A90487DDE16}" srcId="{E5AEEB45-7681-4377-87F5-7E806A9CA06A}" destId="{D32184E0-4B55-4FF2-961B-6CF0DBF9F124}" srcOrd="3" destOrd="0" parTransId="{A2DE538A-1786-48F3-A6E4-913D5C0E93D4}" sibTransId="{C1B0DF93-621C-4248-B921-5782ACC53961}"/>
    <dgm:cxn modelId="{F110AA93-B507-40F8-B373-6788533B98BE}" type="presOf" srcId="{D32184E0-4B55-4FF2-961B-6CF0DBF9F124}" destId="{1AED9A26-53A1-467E-9756-06F5F1F67A50}" srcOrd="0" destOrd="3" presId="urn:microsoft.com/office/officeart/2005/8/layout/vList2"/>
    <dgm:cxn modelId="{7BBD7D9B-631C-4EBD-A33F-1FB3A621A22E}" srcId="{E5AEEB45-7681-4377-87F5-7E806A9CA06A}" destId="{BA3E06A8-6EBC-4772-AEE0-323CBD38F85D}" srcOrd="0" destOrd="0" parTransId="{6B2EFEE3-44B1-4726-9EC9-2B3A46037263}" sibTransId="{69C098BF-8F8A-49D0-936A-889E95D2A649}"/>
    <dgm:cxn modelId="{AD5520A7-6DBA-4F0E-86E5-14929490CD18}" type="presOf" srcId="{AD7CB8A6-CEFD-493F-9524-A3F9DD9C44DC}" destId="{1AED9A26-53A1-467E-9756-06F5F1F67A50}" srcOrd="0" destOrd="2" presId="urn:microsoft.com/office/officeart/2005/8/layout/vList2"/>
    <dgm:cxn modelId="{05DD61B1-7164-4DBC-A7E2-728F12DEB047}" srcId="{E5AEEB45-7681-4377-87F5-7E806A9CA06A}" destId="{EF63535A-9079-4C8F-8425-4430BD0A20D0}" srcOrd="1" destOrd="0" parTransId="{71F3DE9E-B06F-4E68-86E2-BC06D48FCA33}" sibTransId="{C3B58EAB-F16E-40C1-9211-583171D7C1BF}"/>
    <dgm:cxn modelId="{E80F4CB1-27EE-4ABB-B64A-EFCFAEA2260B}" type="presOf" srcId="{BA3E06A8-6EBC-4772-AEE0-323CBD38F85D}" destId="{1AED9A26-53A1-467E-9756-06F5F1F67A50}" srcOrd="0" destOrd="0" presId="urn:microsoft.com/office/officeart/2005/8/layout/vList2"/>
    <dgm:cxn modelId="{16246EB3-1592-4EF5-BC04-BAD0E380BD21}" type="presOf" srcId="{E5AEEB45-7681-4377-87F5-7E806A9CA06A}" destId="{EE3AF6F1-D40B-4C1D-BDD3-7D15A887BFB6}" srcOrd="0" destOrd="0" presId="urn:microsoft.com/office/officeart/2005/8/layout/vList2"/>
    <dgm:cxn modelId="{849FFFB3-1F4A-433F-B348-8F46C8576D39}" srcId="{E5AEEB45-7681-4377-87F5-7E806A9CA06A}" destId="{AD7CB8A6-CEFD-493F-9524-A3F9DD9C44DC}" srcOrd="2" destOrd="0" parTransId="{90184D7E-6035-43EE-ACA3-6F97096DE4F1}" sibTransId="{AC9DCC39-5C72-407B-84E1-3452B82EABFC}"/>
    <dgm:cxn modelId="{97ACE6BA-9791-4AAE-B6FF-5B8FE3BC37C8}" type="presParOf" srcId="{6C62143E-8509-4EF8-A0CC-6830BC905161}" destId="{EE3AF6F1-D40B-4C1D-BDD3-7D15A887BFB6}" srcOrd="0" destOrd="0" presId="urn:microsoft.com/office/officeart/2005/8/layout/vList2"/>
    <dgm:cxn modelId="{2188BCF6-AEF4-4B0E-8A9D-5CADBF69A09F}" type="presParOf" srcId="{6C62143E-8509-4EF8-A0CC-6830BC905161}" destId="{1AED9A26-53A1-467E-9756-06F5F1F67A50}"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4F4E5C0-D254-45E6-9BD7-76D33CB590E6}" type="doc">
      <dgm:prSet loTypeId="urn:microsoft.com/office/officeart/2005/8/layout/list1" loCatId="list" qsTypeId="urn:microsoft.com/office/officeart/2005/8/quickstyle/simple5" qsCatId="simple" csTypeId="urn:microsoft.com/office/officeart/2005/8/colors/accent6_2" csCatId="accent6"/>
      <dgm:spPr/>
      <dgm:t>
        <a:bodyPr/>
        <a:lstStyle/>
        <a:p>
          <a:endParaRPr lang="en-US"/>
        </a:p>
      </dgm:t>
    </dgm:pt>
    <dgm:pt modelId="{E617F6ED-C06C-4E4F-975E-BB5E3D5063CE}">
      <dgm:prSet/>
      <dgm:spPr/>
      <dgm:t>
        <a:bodyPr/>
        <a:lstStyle/>
        <a:p>
          <a:r>
            <a:rPr lang="en-US" b="0"/>
            <a:t>2019-2023:</a:t>
          </a:r>
          <a:endParaRPr lang="en-US"/>
        </a:p>
      </dgm:t>
    </dgm:pt>
    <dgm:pt modelId="{5B727AB4-05AD-4027-A2E2-C4DC7AC5FECB}" type="parTrans" cxnId="{B3C10899-B55B-4385-922E-032AD0F8E929}">
      <dgm:prSet/>
      <dgm:spPr/>
      <dgm:t>
        <a:bodyPr/>
        <a:lstStyle/>
        <a:p>
          <a:endParaRPr lang="en-US"/>
        </a:p>
      </dgm:t>
    </dgm:pt>
    <dgm:pt modelId="{A8C61EFF-5BC5-466B-AA46-23B58B5B7365}" type="sibTrans" cxnId="{B3C10899-B55B-4385-922E-032AD0F8E929}">
      <dgm:prSet/>
      <dgm:spPr/>
      <dgm:t>
        <a:bodyPr/>
        <a:lstStyle/>
        <a:p>
          <a:endParaRPr lang="en-US"/>
        </a:p>
      </dgm:t>
    </dgm:pt>
    <dgm:pt modelId="{92C22AD0-0A90-4412-9C6C-AD1FDF29847F}">
      <dgm:prSet/>
      <dgm:spPr/>
      <dgm:t>
        <a:bodyPr/>
        <a:lstStyle/>
        <a:p>
          <a:r>
            <a:rPr lang="en-US"/>
            <a:t>78 nurses entered into agreements</a:t>
          </a:r>
        </a:p>
      </dgm:t>
    </dgm:pt>
    <dgm:pt modelId="{B8985827-2F83-44FF-9F3F-8812C51C3D89}" type="parTrans" cxnId="{005FC533-1C0D-48D7-855B-70C859C0D41A}">
      <dgm:prSet/>
      <dgm:spPr/>
      <dgm:t>
        <a:bodyPr/>
        <a:lstStyle/>
        <a:p>
          <a:endParaRPr lang="en-US"/>
        </a:p>
      </dgm:t>
    </dgm:pt>
    <dgm:pt modelId="{5C0648AE-0935-48CE-9395-040E088D7027}" type="sibTrans" cxnId="{005FC533-1C0D-48D7-855B-70C859C0D41A}">
      <dgm:prSet/>
      <dgm:spPr/>
      <dgm:t>
        <a:bodyPr/>
        <a:lstStyle/>
        <a:p>
          <a:endParaRPr lang="en-US"/>
        </a:p>
      </dgm:t>
    </dgm:pt>
    <dgm:pt modelId="{EC5495CA-F70B-4814-9C7F-6C1C6B83CE0E}">
      <dgm:prSet/>
      <dgm:spPr/>
      <dgm:t>
        <a:bodyPr/>
        <a:lstStyle/>
        <a:p>
          <a:r>
            <a:rPr lang="en-US" b="0"/>
            <a:t>60 additional nurses didn’t renew their licenses</a:t>
          </a:r>
          <a:endParaRPr lang="en-US"/>
        </a:p>
      </dgm:t>
    </dgm:pt>
    <dgm:pt modelId="{95094B9E-95AE-40CB-85BC-EBA7BF0E9BA2}" type="parTrans" cxnId="{2F85EDC9-67E4-47CF-A598-CB327A6C4355}">
      <dgm:prSet/>
      <dgm:spPr/>
      <dgm:t>
        <a:bodyPr/>
        <a:lstStyle/>
        <a:p>
          <a:endParaRPr lang="en-US"/>
        </a:p>
      </dgm:t>
    </dgm:pt>
    <dgm:pt modelId="{921B2490-94E9-4EA4-8339-611490650E15}" type="sibTrans" cxnId="{2F85EDC9-67E4-47CF-A598-CB327A6C4355}">
      <dgm:prSet/>
      <dgm:spPr/>
      <dgm:t>
        <a:bodyPr/>
        <a:lstStyle/>
        <a:p>
          <a:endParaRPr lang="en-US"/>
        </a:p>
      </dgm:t>
    </dgm:pt>
    <dgm:pt modelId="{FF10A379-2BD5-4D52-B949-DD2A01F56F99}" type="pres">
      <dgm:prSet presAssocID="{44F4E5C0-D254-45E6-9BD7-76D33CB590E6}" presName="linear" presStyleCnt="0">
        <dgm:presLayoutVars>
          <dgm:dir/>
          <dgm:animLvl val="lvl"/>
          <dgm:resizeHandles val="exact"/>
        </dgm:presLayoutVars>
      </dgm:prSet>
      <dgm:spPr/>
    </dgm:pt>
    <dgm:pt modelId="{14264AE1-25E2-4CBE-9785-43C9377D50F7}" type="pres">
      <dgm:prSet presAssocID="{E617F6ED-C06C-4E4F-975E-BB5E3D5063CE}" presName="parentLin" presStyleCnt="0"/>
      <dgm:spPr/>
    </dgm:pt>
    <dgm:pt modelId="{862B7A6F-97E7-4C4A-9A07-41651848BFA8}" type="pres">
      <dgm:prSet presAssocID="{E617F6ED-C06C-4E4F-975E-BB5E3D5063CE}" presName="parentLeftMargin" presStyleLbl="node1" presStyleIdx="0" presStyleCnt="1"/>
      <dgm:spPr/>
    </dgm:pt>
    <dgm:pt modelId="{24CECF5C-EF2B-4742-A7F6-814DEA9B7398}" type="pres">
      <dgm:prSet presAssocID="{E617F6ED-C06C-4E4F-975E-BB5E3D5063CE}" presName="parentText" presStyleLbl="node1" presStyleIdx="0" presStyleCnt="1">
        <dgm:presLayoutVars>
          <dgm:chMax val="0"/>
          <dgm:bulletEnabled val="1"/>
        </dgm:presLayoutVars>
      </dgm:prSet>
      <dgm:spPr/>
    </dgm:pt>
    <dgm:pt modelId="{28759A51-0353-4182-B3A0-3AC34E6A2D26}" type="pres">
      <dgm:prSet presAssocID="{E617F6ED-C06C-4E4F-975E-BB5E3D5063CE}" presName="negativeSpace" presStyleCnt="0"/>
      <dgm:spPr/>
    </dgm:pt>
    <dgm:pt modelId="{98598892-F076-4800-8734-92DE927C1735}" type="pres">
      <dgm:prSet presAssocID="{E617F6ED-C06C-4E4F-975E-BB5E3D5063CE}" presName="childText" presStyleLbl="conFgAcc1" presStyleIdx="0" presStyleCnt="1">
        <dgm:presLayoutVars>
          <dgm:bulletEnabled val="1"/>
        </dgm:presLayoutVars>
      </dgm:prSet>
      <dgm:spPr/>
    </dgm:pt>
  </dgm:ptLst>
  <dgm:cxnLst>
    <dgm:cxn modelId="{F6F77B2D-F15C-485D-8BAD-24000B54D686}" type="presOf" srcId="{E617F6ED-C06C-4E4F-975E-BB5E3D5063CE}" destId="{862B7A6F-97E7-4C4A-9A07-41651848BFA8}" srcOrd="0" destOrd="0" presId="urn:microsoft.com/office/officeart/2005/8/layout/list1"/>
    <dgm:cxn modelId="{005FC533-1C0D-48D7-855B-70C859C0D41A}" srcId="{E617F6ED-C06C-4E4F-975E-BB5E3D5063CE}" destId="{92C22AD0-0A90-4412-9C6C-AD1FDF29847F}" srcOrd="0" destOrd="0" parTransId="{B8985827-2F83-44FF-9F3F-8812C51C3D89}" sibTransId="{5C0648AE-0935-48CE-9395-040E088D7027}"/>
    <dgm:cxn modelId="{5F03AD53-EB48-44D2-95CD-9630AF392BD7}" type="presOf" srcId="{44F4E5C0-D254-45E6-9BD7-76D33CB590E6}" destId="{FF10A379-2BD5-4D52-B949-DD2A01F56F99}" srcOrd="0" destOrd="0" presId="urn:microsoft.com/office/officeart/2005/8/layout/list1"/>
    <dgm:cxn modelId="{26153097-CAD7-4672-A4C6-D341B2FE0C57}" type="presOf" srcId="{92C22AD0-0A90-4412-9C6C-AD1FDF29847F}" destId="{98598892-F076-4800-8734-92DE927C1735}" srcOrd="0" destOrd="0" presId="urn:microsoft.com/office/officeart/2005/8/layout/list1"/>
    <dgm:cxn modelId="{B3C10899-B55B-4385-922E-032AD0F8E929}" srcId="{44F4E5C0-D254-45E6-9BD7-76D33CB590E6}" destId="{E617F6ED-C06C-4E4F-975E-BB5E3D5063CE}" srcOrd="0" destOrd="0" parTransId="{5B727AB4-05AD-4027-A2E2-C4DC7AC5FECB}" sibTransId="{A8C61EFF-5BC5-466B-AA46-23B58B5B7365}"/>
    <dgm:cxn modelId="{DB4F77BA-6E60-48B6-BD7A-60E1ED5DDB21}" type="presOf" srcId="{E617F6ED-C06C-4E4F-975E-BB5E3D5063CE}" destId="{24CECF5C-EF2B-4742-A7F6-814DEA9B7398}" srcOrd="1" destOrd="0" presId="urn:microsoft.com/office/officeart/2005/8/layout/list1"/>
    <dgm:cxn modelId="{64CD4CC4-E5C5-4E77-9C5C-396EDAA474F1}" type="presOf" srcId="{EC5495CA-F70B-4814-9C7F-6C1C6B83CE0E}" destId="{98598892-F076-4800-8734-92DE927C1735}" srcOrd="0" destOrd="1" presId="urn:microsoft.com/office/officeart/2005/8/layout/list1"/>
    <dgm:cxn modelId="{2F85EDC9-67E4-47CF-A598-CB327A6C4355}" srcId="{E617F6ED-C06C-4E4F-975E-BB5E3D5063CE}" destId="{EC5495CA-F70B-4814-9C7F-6C1C6B83CE0E}" srcOrd="1" destOrd="0" parTransId="{95094B9E-95AE-40CB-85BC-EBA7BF0E9BA2}" sibTransId="{921B2490-94E9-4EA4-8339-611490650E15}"/>
    <dgm:cxn modelId="{73646285-A3FA-4BE4-889B-8BFB2C4825D6}" type="presParOf" srcId="{FF10A379-2BD5-4D52-B949-DD2A01F56F99}" destId="{14264AE1-25E2-4CBE-9785-43C9377D50F7}" srcOrd="0" destOrd="0" presId="urn:microsoft.com/office/officeart/2005/8/layout/list1"/>
    <dgm:cxn modelId="{84220D02-89C5-4789-A6E3-52F944F0EC7E}" type="presParOf" srcId="{14264AE1-25E2-4CBE-9785-43C9377D50F7}" destId="{862B7A6F-97E7-4C4A-9A07-41651848BFA8}" srcOrd="0" destOrd="0" presId="urn:microsoft.com/office/officeart/2005/8/layout/list1"/>
    <dgm:cxn modelId="{C113569F-7767-41B0-A49F-CFAAEF8DFAC1}" type="presParOf" srcId="{14264AE1-25E2-4CBE-9785-43C9377D50F7}" destId="{24CECF5C-EF2B-4742-A7F6-814DEA9B7398}" srcOrd="1" destOrd="0" presId="urn:microsoft.com/office/officeart/2005/8/layout/list1"/>
    <dgm:cxn modelId="{D644341A-59B6-4795-B367-81E2CFBB97CE}" type="presParOf" srcId="{FF10A379-2BD5-4D52-B949-DD2A01F56F99}" destId="{28759A51-0353-4182-B3A0-3AC34E6A2D26}" srcOrd="1" destOrd="0" presId="urn:microsoft.com/office/officeart/2005/8/layout/list1"/>
    <dgm:cxn modelId="{096F1672-6598-451B-AFBA-D88323DCCE4A}" type="presParOf" srcId="{FF10A379-2BD5-4D52-B949-DD2A01F56F99}" destId="{98598892-F076-4800-8734-92DE927C1735}"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3D3DC81-2B62-4359-BFF8-239F261C4ED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242ABEB-E6D4-443C-AA12-A3C16B002081}">
      <dgm:prSet/>
      <dgm:spPr/>
      <dgm:t>
        <a:bodyPr/>
        <a:lstStyle/>
        <a:p>
          <a:pPr>
            <a:lnSpc>
              <a:spcPct val="100000"/>
            </a:lnSpc>
          </a:pPr>
          <a:r>
            <a:rPr lang="en-US" b="0" i="0"/>
            <a:t>Beyond the Label: Rethinking Workplace Substance Use Policy (2014). Chapnick, J.</a:t>
          </a:r>
          <a:endParaRPr lang="en-US"/>
        </a:p>
      </dgm:t>
    </dgm:pt>
    <dgm:pt modelId="{641F5792-77F2-4CEF-9F6A-6751302096B1}" type="parTrans" cxnId="{D97ED130-6FE7-43AA-BD5D-6673683A89DB}">
      <dgm:prSet/>
      <dgm:spPr/>
      <dgm:t>
        <a:bodyPr/>
        <a:lstStyle/>
        <a:p>
          <a:endParaRPr lang="en-US"/>
        </a:p>
      </dgm:t>
    </dgm:pt>
    <dgm:pt modelId="{0F7729A7-E0EA-42E9-9D8F-FE0CE2DB65BD}" type="sibTrans" cxnId="{D97ED130-6FE7-43AA-BD5D-6673683A89DB}">
      <dgm:prSet/>
      <dgm:spPr/>
      <dgm:t>
        <a:bodyPr/>
        <a:lstStyle/>
        <a:p>
          <a:endParaRPr lang="en-US"/>
        </a:p>
      </dgm:t>
    </dgm:pt>
    <dgm:pt modelId="{7CF7C906-299B-494C-B9CC-7AA41A9FE616}">
      <dgm:prSet/>
      <dgm:spPr/>
      <dgm:t>
        <a:bodyPr/>
        <a:lstStyle/>
        <a:p>
          <a:pPr>
            <a:lnSpc>
              <a:spcPct val="100000"/>
            </a:lnSpc>
          </a:pPr>
          <a:r>
            <a:rPr lang="en-US" b="0" i="0"/>
            <a:t>Test Em’ All: Drug Testing Law and Policy (2016). Chapnick, J.</a:t>
          </a:r>
          <a:endParaRPr lang="en-US"/>
        </a:p>
      </dgm:t>
    </dgm:pt>
    <dgm:pt modelId="{BB09E558-74E0-4956-BCBF-898094543786}" type="parTrans" cxnId="{0AFB0ABD-38F9-4A1A-8BA6-2E796797448C}">
      <dgm:prSet/>
      <dgm:spPr/>
      <dgm:t>
        <a:bodyPr/>
        <a:lstStyle/>
        <a:p>
          <a:endParaRPr lang="en-US"/>
        </a:p>
      </dgm:t>
    </dgm:pt>
    <dgm:pt modelId="{E311BB9A-F831-4F93-97ED-CD1F872A6A90}" type="sibTrans" cxnId="{0AFB0ABD-38F9-4A1A-8BA6-2E796797448C}">
      <dgm:prSet/>
      <dgm:spPr/>
      <dgm:t>
        <a:bodyPr/>
        <a:lstStyle/>
        <a:p>
          <a:endParaRPr lang="en-US"/>
        </a:p>
      </dgm:t>
    </dgm:pt>
    <dgm:pt modelId="{73E9D9DF-0F42-4978-BD03-27CEDB9FF923}">
      <dgm:prSet/>
      <dgm:spPr/>
      <dgm:t>
        <a:bodyPr/>
        <a:lstStyle/>
        <a:p>
          <a:pPr>
            <a:lnSpc>
              <a:spcPct val="100000"/>
            </a:lnSpc>
          </a:pPr>
          <a:r>
            <a:rPr lang="en-US" b="0" i="0"/>
            <a:t>The Business of Managing Nurses Substance Use (2019). Ross, Dr. C.</a:t>
          </a:r>
          <a:br>
            <a:rPr lang="en-US"/>
          </a:br>
          <a:endParaRPr lang="en-US"/>
        </a:p>
      </dgm:t>
    </dgm:pt>
    <dgm:pt modelId="{E063C1D7-E89D-49FB-A5A3-F8EEAE5E15CD}" type="parTrans" cxnId="{B22C7594-C18B-40F1-B52A-4B2B183DEE97}">
      <dgm:prSet/>
      <dgm:spPr/>
      <dgm:t>
        <a:bodyPr/>
        <a:lstStyle/>
        <a:p>
          <a:endParaRPr lang="en-US"/>
        </a:p>
      </dgm:t>
    </dgm:pt>
    <dgm:pt modelId="{86A5A597-815F-4932-B1D3-31CED3E22B46}" type="sibTrans" cxnId="{B22C7594-C18B-40F1-B52A-4B2B183DEE97}">
      <dgm:prSet/>
      <dgm:spPr/>
      <dgm:t>
        <a:bodyPr/>
        <a:lstStyle/>
        <a:p>
          <a:endParaRPr lang="en-US"/>
        </a:p>
      </dgm:t>
    </dgm:pt>
    <dgm:pt modelId="{5337C5EE-9D0D-4C33-8E8E-620736A11432}" type="pres">
      <dgm:prSet presAssocID="{F3D3DC81-2B62-4359-BFF8-239F261C4ED8}" presName="root" presStyleCnt="0">
        <dgm:presLayoutVars>
          <dgm:dir/>
          <dgm:resizeHandles val="exact"/>
        </dgm:presLayoutVars>
      </dgm:prSet>
      <dgm:spPr/>
    </dgm:pt>
    <dgm:pt modelId="{F305D50C-464C-484A-9C79-CC0CC9FD5E1F}" type="pres">
      <dgm:prSet presAssocID="{1242ABEB-E6D4-443C-AA12-A3C16B002081}" presName="compNode" presStyleCnt="0"/>
      <dgm:spPr/>
    </dgm:pt>
    <dgm:pt modelId="{398EFBA8-F6C5-4DB9-94F9-AEC6095F774D}" type="pres">
      <dgm:prSet presAssocID="{1242ABEB-E6D4-443C-AA12-A3C16B002081}" presName="bgRect" presStyleLbl="bgShp" presStyleIdx="0" presStyleCnt="3"/>
      <dgm:spPr/>
    </dgm:pt>
    <dgm:pt modelId="{6D0F50C8-7EE6-4791-8B31-D23FC009EB5F}" type="pres">
      <dgm:prSet presAssocID="{1242ABEB-E6D4-443C-AA12-A3C16B00208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raffic cone"/>
        </a:ext>
      </dgm:extLst>
    </dgm:pt>
    <dgm:pt modelId="{D4D9269B-17D1-4693-B955-AD2B0CCC4FF8}" type="pres">
      <dgm:prSet presAssocID="{1242ABEB-E6D4-443C-AA12-A3C16B002081}" presName="spaceRect" presStyleCnt="0"/>
      <dgm:spPr/>
    </dgm:pt>
    <dgm:pt modelId="{876B9336-D28C-443F-9C0C-04776FAA7020}" type="pres">
      <dgm:prSet presAssocID="{1242ABEB-E6D4-443C-AA12-A3C16B002081}" presName="parTx" presStyleLbl="revTx" presStyleIdx="0" presStyleCnt="3">
        <dgm:presLayoutVars>
          <dgm:chMax val="0"/>
          <dgm:chPref val="0"/>
        </dgm:presLayoutVars>
      </dgm:prSet>
      <dgm:spPr/>
    </dgm:pt>
    <dgm:pt modelId="{7AFF0F94-16FA-433D-B5F7-7F2013CB3ECB}" type="pres">
      <dgm:prSet presAssocID="{0F7729A7-E0EA-42E9-9D8F-FE0CE2DB65BD}" presName="sibTrans" presStyleCnt="0"/>
      <dgm:spPr/>
    </dgm:pt>
    <dgm:pt modelId="{16AA5058-6EA9-4B00-9F76-9B7E14F6E153}" type="pres">
      <dgm:prSet presAssocID="{7CF7C906-299B-494C-B9CC-7AA41A9FE616}" presName="compNode" presStyleCnt="0"/>
      <dgm:spPr/>
    </dgm:pt>
    <dgm:pt modelId="{A6FD4FCE-692E-47D9-8E3F-AFA71CCFBC0F}" type="pres">
      <dgm:prSet presAssocID="{7CF7C906-299B-494C-B9CC-7AA41A9FE616}" presName="bgRect" presStyleLbl="bgShp" presStyleIdx="1" presStyleCnt="3"/>
      <dgm:spPr/>
    </dgm:pt>
    <dgm:pt modelId="{F2FF61FE-BA8A-4609-A8F5-4D878A9400F1}" type="pres">
      <dgm:prSet presAssocID="{7CF7C906-299B-494C-B9CC-7AA41A9FE61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cientist"/>
        </a:ext>
      </dgm:extLst>
    </dgm:pt>
    <dgm:pt modelId="{5642EBEF-C3DE-4211-B5B3-00501CB7C3CE}" type="pres">
      <dgm:prSet presAssocID="{7CF7C906-299B-494C-B9CC-7AA41A9FE616}" presName="spaceRect" presStyleCnt="0"/>
      <dgm:spPr/>
    </dgm:pt>
    <dgm:pt modelId="{2C0F0D06-40BC-4E87-8C3F-6D40B11509A7}" type="pres">
      <dgm:prSet presAssocID="{7CF7C906-299B-494C-B9CC-7AA41A9FE616}" presName="parTx" presStyleLbl="revTx" presStyleIdx="1" presStyleCnt="3">
        <dgm:presLayoutVars>
          <dgm:chMax val="0"/>
          <dgm:chPref val="0"/>
        </dgm:presLayoutVars>
      </dgm:prSet>
      <dgm:spPr/>
    </dgm:pt>
    <dgm:pt modelId="{F9102CB7-F847-44D4-90F1-82240D2A7F49}" type="pres">
      <dgm:prSet presAssocID="{E311BB9A-F831-4F93-97ED-CD1F872A6A90}" presName="sibTrans" presStyleCnt="0"/>
      <dgm:spPr/>
    </dgm:pt>
    <dgm:pt modelId="{50B3F997-00AD-4A5A-BBF9-F6A503EBF243}" type="pres">
      <dgm:prSet presAssocID="{73E9D9DF-0F42-4978-BD03-27CEDB9FF923}" presName="compNode" presStyleCnt="0"/>
      <dgm:spPr/>
    </dgm:pt>
    <dgm:pt modelId="{5132EC7A-D4A9-4A31-A552-989A92CDDBF6}" type="pres">
      <dgm:prSet presAssocID="{73E9D9DF-0F42-4978-BD03-27CEDB9FF923}" presName="bgRect" presStyleLbl="bgShp" presStyleIdx="2" presStyleCnt="3"/>
      <dgm:spPr/>
    </dgm:pt>
    <dgm:pt modelId="{3EF136DC-D4C8-43EC-BB76-36F5360FC9D3}" type="pres">
      <dgm:prSet presAssocID="{73E9D9DF-0F42-4978-BD03-27CEDB9FF92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edicine"/>
        </a:ext>
      </dgm:extLst>
    </dgm:pt>
    <dgm:pt modelId="{69F69FBA-5099-4182-B875-84819B47F79E}" type="pres">
      <dgm:prSet presAssocID="{73E9D9DF-0F42-4978-BD03-27CEDB9FF923}" presName="spaceRect" presStyleCnt="0"/>
      <dgm:spPr/>
    </dgm:pt>
    <dgm:pt modelId="{44414620-C408-4EC8-B45A-44D4233CCEF7}" type="pres">
      <dgm:prSet presAssocID="{73E9D9DF-0F42-4978-BD03-27CEDB9FF923}" presName="parTx" presStyleLbl="revTx" presStyleIdx="2" presStyleCnt="3">
        <dgm:presLayoutVars>
          <dgm:chMax val="0"/>
          <dgm:chPref val="0"/>
        </dgm:presLayoutVars>
      </dgm:prSet>
      <dgm:spPr/>
    </dgm:pt>
  </dgm:ptLst>
  <dgm:cxnLst>
    <dgm:cxn modelId="{92C1950F-DB41-494D-A602-595F2E208A37}" type="presOf" srcId="{F3D3DC81-2B62-4359-BFF8-239F261C4ED8}" destId="{5337C5EE-9D0D-4C33-8E8E-620736A11432}" srcOrd="0" destOrd="0" presId="urn:microsoft.com/office/officeart/2018/2/layout/IconVerticalSolidList"/>
    <dgm:cxn modelId="{D97ED130-6FE7-43AA-BD5D-6673683A89DB}" srcId="{F3D3DC81-2B62-4359-BFF8-239F261C4ED8}" destId="{1242ABEB-E6D4-443C-AA12-A3C16B002081}" srcOrd="0" destOrd="0" parTransId="{641F5792-77F2-4CEF-9F6A-6751302096B1}" sibTransId="{0F7729A7-E0EA-42E9-9D8F-FE0CE2DB65BD}"/>
    <dgm:cxn modelId="{1B241E49-A497-4C59-8BAC-B12DF11C91E5}" type="presOf" srcId="{1242ABEB-E6D4-443C-AA12-A3C16B002081}" destId="{876B9336-D28C-443F-9C0C-04776FAA7020}" srcOrd="0" destOrd="0" presId="urn:microsoft.com/office/officeart/2018/2/layout/IconVerticalSolidList"/>
    <dgm:cxn modelId="{B22C7594-C18B-40F1-B52A-4B2B183DEE97}" srcId="{F3D3DC81-2B62-4359-BFF8-239F261C4ED8}" destId="{73E9D9DF-0F42-4978-BD03-27CEDB9FF923}" srcOrd="2" destOrd="0" parTransId="{E063C1D7-E89D-49FB-A5A3-F8EEAE5E15CD}" sibTransId="{86A5A597-815F-4932-B1D3-31CED3E22B46}"/>
    <dgm:cxn modelId="{97FA60A5-7023-4294-87C3-B9AAAA78AA34}" type="presOf" srcId="{73E9D9DF-0F42-4978-BD03-27CEDB9FF923}" destId="{44414620-C408-4EC8-B45A-44D4233CCEF7}" srcOrd="0" destOrd="0" presId="urn:microsoft.com/office/officeart/2018/2/layout/IconVerticalSolidList"/>
    <dgm:cxn modelId="{957FFDB3-50FB-45E3-B1EF-661CF8C87B8D}" type="presOf" srcId="{7CF7C906-299B-494C-B9CC-7AA41A9FE616}" destId="{2C0F0D06-40BC-4E87-8C3F-6D40B11509A7}" srcOrd="0" destOrd="0" presId="urn:microsoft.com/office/officeart/2018/2/layout/IconVerticalSolidList"/>
    <dgm:cxn modelId="{0AFB0ABD-38F9-4A1A-8BA6-2E796797448C}" srcId="{F3D3DC81-2B62-4359-BFF8-239F261C4ED8}" destId="{7CF7C906-299B-494C-B9CC-7AA41A9FE616}" srcOrd="1" destOrd="0" parTransId="{BB09E558-74E0-4956-BCBF-898094543786}" sibTransId="{E311BB9A-F831-4F93-97ED-CD1F872A6A90}"/>
    <dgm:cxn modelId="{B392304A-A1BC-4817-BB27-7358C83A493B}" type="presParOf" srcId="{5337C5EE-9D0D-4C33-8E8E-620736A11432}" destId="{F305D50C-464C-484A-9C79-CC0CC9FD5E1F}" srcOrd="0" destOrd="0" presId="urn:microsoft.com/office/officeart/2018/2/layout/IconVerticalSolidList"/>
    <dgm:cxn modelId="{E05E6933-6450-4E7A-9E9D-0FCE71F8F7D5}" type="presParOf" srcId="{F305D50C-464C-484A-9C79-CC0CC9FD5E1F}" destId="{398EFBA8-F6C5-4DB9-94F9-AEC6095F774D}" srcOrd="0" destOrd="0" presId="urn:microsoft.com/office/officeart/2018/2/layout/IconVerticalSolidList"/>
    <dgm:cxn modelId="{3257AC73-9137-4D83-97C1-5B727A8BEC7E}" type="presParOf" srcId="{F305D50C-464C-484A-9C79-CC0CC9FD5E1F}" destId="{6D0F50C8-7EE6-4791-8B31-D23FC009EB5F}" srcOrd="1" destOrd="0" presId="urn:microsoft.com/office/officeart/2018/2/layout/IconVerticalSolidList"/>
    <dgm:cxn modelId="{4079163E-D169-48AF-AAD4-07002F9C6A90}" type="presParOf" srcId="{F305D50C-464C-484A-9C79-CC0CC9FD5E1F}" destId="{D4D9269B-17D1-4693-B955-AD2B0CCC4FF8}" srcOrd="2" destOrd="0" presId="urn:microsoft.com/office/officeart/2018/2/layout/IconVerticalSolidList"/>
    <dgm:cxn modelId="{7D95CDA3-9740-4547-827D-0F1196173BC7}" type="presParOf" srcId="{F305D50C-464C-484A-9C79-CC0CC9FD5E1F}" destId="{876B9336-D28C-443F-9C0C-04776FAA7020}" srcOrd="3" destOrd="0" presId="urn:microsoft.com/office/officeart/2018/2/layout/IconVerticalSolidList"/>
    <dgm:cxn modelId="{E37B5819-D71B-4121-9388-5D1440095747}" type="presParOf" srcId="{5337C5EE-9D0D-4C33-8E8E-620736A11432}" destId="{7AFF0F94-16FA-433D-B5F7-7F2013CB3ECB}" srcOrd="1" destOrd="0" presId="urn:microsoft.com/office/officeart/2018/2/layout/IconVerticalSolidList"/>
    <dgm:cxn modelId="{3F5D9CC0-6236-406E-94A6-704682469D3C}" type="presParOf" srcId="{5337C5EE-9D0D-4C33-8E8E-620736A11432}" destId="{16AA5058-6EA9-4B00-9F76-9B7E14F6E153}" srcOrd="2" destOrd="0" presId="urn:microsoft.com/office/officeart/2018/2/layout/IconVerticalSolidList"/>
    <dgm:cxn modelId="{2C036FF6-1C65-4EE3-AC4D-7B1A19A6DBE4}" type="presParOf" srcId="{16AA5058-6EA9-4B00-9F76-9B7E14F6E153}" destId="{A6FD4FCE-692E-47D9-8E3F-AFA71CCFBC0F}" srcOrd="0" destOrd="0" presId="urn:microsoft.com/office/officeart/2018/2/layout/IconVerticalSolidList"/>
    <dgm:cxn modelId="{428F2567-CCF2-4BD5-ADFB-EC4A541FC913}" type="presParOf" srcId="{16AA5058-6EA9-4B00-9F76-9B7E14F6E153}" destId="{F2FF61FE-BA8A-4609-A8F5-4D878A9400F1}" srcOrd="1" destOrd="0" presId="urn:microsoft.com/office/officeart/2018/2/layout/IconVerticalSolidList"/>
    <dgm:cxn modelId="{CC2BE95A-1765-4F8B-BD5E-4D1658AF7112}" type="presParOf" srcId="{16AA5058-6EA9-4B00-9F76-9B7E14F6E153}" destId="{5642EBEF-C3DE-4211-B5B3-00501CB7C3CE}" srcOrd="2" destOrd="0" presId="urn:microsoft.com/office/officeart/2018/2/layout/IconVerticalSolidList"/>
    <dgm:cxn modelId="{57685570-4E5F-48E8-9409-8031B4A587AD}" type="presParOf" srcId="{16AA5058-6EA9-4B00-9F76-9B7E14F6E153}" destId="{2C0F0D06-40BC-4E87-8C3F-6D40B11509A7}" srcOrd="3" destOrd="0" presId="urn:microsoft.com/office/officeart/2018/2/layout/IconVerticalSolidList"/>
    <dgm:cxn modelId="{E276A3FE-4203-4FEB-80C4-C8EC933700D0}" type="presParOf" srcId="{5337C5EE-9D0D-4C33-8E8E-620736A11432}" destId="{F9102CB7-F847-44D4-90F1-82240D2A7F49}" srcOrd="3" destOrd="0" presId="urn:microsoft.com/office/officeart/2018/2/layout/IconVerticalSolidList"/>
    <dgm:cxn modelId="{516E0048-5852-469B-92E1-541C12B51E57}" type="presParOf" srcId="{5337C5EE-9D0D-4C33-8E8E-620736A11432}" destId="{50B3F997-00AD-4A5A-BBF9-F6A503EBF243}" srcOrd="4" destOrd="0" presId="urn:microsoft.com/office/officeart/2018/2/layout/IconVerticalSolidList"/>
    <dgm:cxn modelId="{F09BD0D8-B1CE-41FB-BEE5-1254F3A4C9E9}" type="presParOf" srcId="{50B3F997-00AD-4A5A-BBF9-F6A503EBF243}" destId="{5132EC7A-D4A9-4A31-A552-989A92CDDBF6}" srcOrd="0" destOrd="0" presId="urn:microsoft.com/office/officeart/2018/2/layout/IconVerticalSolidList"/>
    <dgm:cxn modelId="{80C58790-2490-41C0-8782-D7BB4AA4B07F}" type="presParOf" srcId="{50B3F997-00AD-4A5A-BBF9-F6A503EBF243}" destId="{3EF136DC-D4C8-43EC-BB76-36F5360FC9D3}" srcOrd="1" destOrd="0" presId="urn:microsoft.com/office/officeart/2018/2/layout/IconVerticalSolidList"/>
    <dgm:cxn modelId="{040C5F5F-57F1-47AF-B489-D2BC03AF780B}" type="presParOf" srcId="{50B3F997-00AD-4A5A-BBF9-F6A503EBF243}" destId="{69F69FBA-5099-4182-B875-84819B47F79E}" srcOrd="2" destOrd="0" presId="urn:microsoft.com/office/officeart/2018/2/layout/IconVerticalSolidList"/>
    <dgm:cxn modelId="{737DD14C-72D9-483B-8589-1318906CEF2A}" type="presParOf" srcId="{50B3F997-00AD-4A5A-BBF9-F6A503EBF243}" destId="{44414620-C408-4EC8-B45A-44D4233CCEF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53BF8CF-16C5-4918-9D3F-05C0BBD0B455}"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890A3515-19D9-4BA7-932F-E437AFC8FEF8}">
      <dgm:prSet/>
      <dgm:spPr/>
      <dgm:t>
        <a:bodyPr/>
        <a:lstStyle/>
        <a:p>
          <a:r>
            <a:rPr lang="en-CA"/>
            <a:t>Nakhaee et al., (2024) found that court-mandated treatment in Iran resulted in a 96.4% relapse rate “within the first two months after discharge” (p. 2).</a:t>
          </a:r>
          <a:endParaRPr lang="en-US"/>
        </a:p>
      </dgm:t>
    </dgm:pt>
    <dgm:pt modelId="{EF596D4E-1766-4111-A3D8-A22D128AAF65}" type="parTrans" cxnId="{10AAE4F8-2C8F-4252-B938-C6075D8B96D2}">
      <dgm:prSet/>
      <dgm:spPr/>
      <dgm:t>
        <a:bodyPr/>
        <a:lstStyle/>
        <a:p>
          <a:endParaRPr lang="en-US"/>
        </a:p>
      </dgm:t>
    </dgm:pt>
    <dgm:pt modelId="{EE1B31C2-99D6-4BE1-A58A-FD3E5108117D}" type="sibTrans" cxnId="{10AAE4F8-2C8F-4252-B938-C6075D8B96D2}">
      <dgm:prSet/>
      <dgm:spPr/>
      <dgm:t>
        <a:bodyPr/>
        <a:lstStyle/>
        <a:p>
          <a:endParaRPr lang="en-US"/>
        </a:p>
      </dgm:t>
    </dgm:pt>
    <dgm:pt modelId="{C95F153D-674B-4467-90A8-F5101FA61EDF}">
      <dgm:prSet/>
      <dgm:spPr/>
      <dgm:t>
        <a:bodyPr/>
        <a:lstStyle/>
        <a:p>
          <a:r>
            <a:rPr lang="en-CA" dirty="0"/>
            <a:t>Systematic review from </a:t>
          </a:r>
          <a:r>
            <a:rPr lang="en-CA" dirty="0" err="1"/>
            <a:t>Werb</a:t>
          </a:r>
          <a:r>
            <a:rPr lang="en-CA" dirty="0"/>
            <a:t> et al., (2016) reveal that the current body of evidence on involuntary treatment demonstrates both a lack of benefits and a significant potential for harm. </a:t>
          </a:r>
          <a:endParaRPr lang="en-US" dirty="0"/>
        </a:p>
      </dgm:t>
    </dgm:pt>
    <dgm:pt modelId="{467A343E-9321-4A9C-87BE-2DCCA66A236E}" type="parTrans" cxnId="{26CF848A-AB77-4E7E-98DC-D560E780E127}">
      <dgm:prSet/>
      <dgm:spPr/>
      <dgm:t>
        <a:bodyPr/>
        <a:lstStyle/>
        <a:p>
          <a:endParaRPr lang="en-US"/>
        </a:p>
      </dgm:t>
    </dgm:pt>
    <dgm:pt modelId="{38C2F5DE-DFB0-46C9-9AD4-D12F936C7540}" type="sibTrans" cxnId="{26CF848A-AB77-4E7E-98DC-D560E780E127}">
      <dgm:prSet/>
      <dgm:spPr/>
      <dgm:t>
        <a:bodyPr/>
        <a:lstStyle/>
        <a:p>
          <a:endParaRPr lang="en-US"/>
        </a:p>
      </dgm:t>
    </dgm:pt>
    <dgm:pt modelId="{9CE37121-1EE7-4856-8675-5E303BFD5CBD}">
      <dgm:prSet/>
      <dgm:spPr/>
      <dgm:t>
        <a:bodyPr/>
        <a:lstStyle/>
        <a:p>
          <a:r>
            <a:rPr lang="en-CA"/>
            <a:t>Ledberg and Reitan (2022) found that “the risk of dying after discharge from compulsory care for substance abuse is high” (p. 1)</a:t>
          </a:r>
          <a:endParaRPr lang="en-US"/>
        </a:p>
      </dgm:t>
    </dgm:pt>
    <dgm:pt modelId="{BF09F333-79D4-4C45-A0FA-C9721E125783}" type="parTrans" cxnId="{46A536D8-24DB-4E40-8F46-BAD66E107AB3}">
      <dgm:prSet/>
      <dgm:spPr/>
      <dgm:t>
        <a:bodyPr/>
        <a:lstStyle/>
        <a:p>
          <a:endParaRPr lang="en-US"/>
        </a:p>
      </dgm:t>
    </dgm:pt>
    <dgm:pt modelId="{E242D702-CC35-4311-8995-9F2FABC82C17}" type="sibTrans" cxnId="{46A536D8-24DB-4E40-8F46-BAD66E107AB3}">
      <dgm:prSet/>
      <dgm:spPr/>
      <dgm:t>
        <a:bodyPr/>
        <a:lstStyle/>
        <a:p>
          <a:endParaRPr lang="en-US"/>
        </a:p>
      </dgm:t>
    </dgm:pt>
    <dgm:pt modelId="{6FAF2075-F8DB-4776-B20B-268AC4395B4E}">
      <dgm:prSet/>
      <dgm:spPr/>
      <dgm:t>
        <a:bodyPr/>
        <a:lstStyle/>
        <a:p>
          <a:r>
            <a:rPr lang="en-CA" dirty="0"/>
            <a:t>“Existing evidence suggests that mandatory addiction treatment does not lead to significant improvements in substance use outcomes and can be destabilizing, increasing the risk of subsequent overdose” (</a:t>
          </a:r>
          <a:r>
            <a:rPr lang="en-CA" dirty="0" err="1"/>
            <a:t>Pilarinos</a:t>
          </a:r>
          <a:r>
            <a:rPr lang="en-CA" dirty="0"/>
            <a:t>, Kendall, Fast, &amp; </a:t>
          </a:r>
          <a:r>
            <a:rPr lang="en-CA" dirty="0" err="1"/>
            <a:t>DeBeck</a:t>
          </a:r>
          <a:r>
            <a:rPr lang="en-CA" dirty="0"/>
            <a:t>, 2018, p. E1219)</a:t>
          </a:r>
          <a:endParaRPr lang="en-US" dirty="0"/>
        </a:p>
      </dgm:t>
    </dgm:pt>
    <dgm:pt modelId="{A47BAF3C-FE24-4A90-8C25-BD915DB66608}" type="parTrans" cxnId="{4B5F09DD-A961-4646-81FD-3BC6D27E2906}">
      <dgm:prSet/>
      <dgm:spPr/>
      <dgm:t>
        <a:bodyPr/>
        <a:lstStyle/>
        <a:p>
          <a:endParaRPr lang="en-US"/>
        </a:p>
      </dgm:t>
    </dgm:pt>
    <dgm:pt modelId="{D551D6C4-2214-4A82-BA16-7333751D6CFB}" type="sibTrans" cxnId="{4B5F09DD-A961-4646-81FD-3BC6D27E2906}">
      <dgm:prSet/>
      <dgm:spPr/>
      <dgm:t>
        <a:bodyPr/>
        <a:lstStyle/>
        <a:p>
          <a:endParaRPr lang="en-US"/>
        </a:p>
      </dgm:t>
    </dgm:pt>
    <dgm:pt modelId="{8B044BBF-6146-4466-BF1C-4C71B7CA42AB}" type="pres">
      <dgm:prSet presAssocID="{A53BF8CF-16C5-4918-9D3F-05C0BBD0B455}" presName="diagram" presStyleCnt="0">
        <dgm:presLayoutVars>
          <dgm:dir/>
          <dgm:resizeHandles val="exact"/>
        </dgm:presLayoutVars>
      </dgm:prSet>
      <dgm:spPr/>
    </dgm:pt>
    <dgm:pt modelId="{F86B4A1C-4C4D-4CF4-8370-0A3CC57AC53F}" type="pres">
      <dgm:prSet presAssocID="{890A3515-19D9-4BA7-932F-E437AFC8FEF8}" presName="node" presStyleLbl="node1" presStyleIdx="0" presStyleCnt="4">
        <dgm:presLayoutVars>
          <dgm:bulletEnabled val="1"/>
        </dgm:presLayoutVars>
      </dgm:prSet>
      <dgm:spPr/>
    </dgm:pt>
    <dgm:pt modelId="{8524F73D-39F5-4FC1-8E41-E0F0C27993E0}" type="pres">
      <dgm:prSet presAssocID="{EE1B31C2-99D6-4BE1-A58A-FD3E5108117D}" presName="sibTrans" presStyleCnt="0"/>
      <dgm:spPr/>
    </dgm:pt>
    <dgm:pt modelId="{0D3223BD-2A61-4898-BDE6-D4039C32CDF7}" type="pres">
      <dgm:prSet presAssocID="{C95F153D-674B-4467-90A8-F5101FA61EDF}" presName="node" presStyleLbl="node1" presStyleIdx="1" presStyleCnt="4">
        <dgm:presLayoutVars>
          <dgm:bulletEnabled val="1"/>
        </dgm:presLayoutVars>
      </dgm:prSet>
      <dgm:spPr/>
    </dgm:pt>
    <dgm:pt modelId="{B48726B5-808D-4805-BF03-D54A3FD32DA2}" type="pres">
      <dgm:prSet presAssocID="{38C2F5DE-DFB0-46C9-9AD4-D12F936C7540}" presName="sibTrans" presStyleCnt="0"/>
      <dgm:spPr/>
    </dgm:pt>
    <dgm:pt modelId="{0289757D-6159-4568-A17C-8CC35ADD1197}" type="pres">
      <dgm:prSet presAssocID="{9CE37121-1EE7-4856-8675-5E303BFD5CBD}" presName="node" presStyleLbl="node1" presStyleIdx="2" presStyleCnt="4">
        <dgm:presLayoutVars>
          <dgm:bulletEnabled val="1"/>
        </dgm:presLayoutVars>
      </dgm:prSet>
      <dgm:spPr/>
    </dgm:pt>
    <dgm:pt modelId="{8E15466D-0618-44F7-9D90-E7A818AB00CB}" type="pres">
      <dgm:prSet presAssocID="{E242D702-CC35-4311-8995-9F2FABC82C17}" presName="sibTrans" presStyleCnt="0"/>
      <dgm:spPr/>
    </dgm:pt>
    <dgm:pt modelId="{1FC5A1D5-14B6-4993-9B81-E504D9C6C79D}" type="pres">
      <dgm:prSet presAssocID="{6FAF2075-F8DB-4776-B20B-268AC4395B4E}" presName="node" presStyleLbl="node1" presStyleIdx="3" presStyleCnt="4">
        <dgm:presLayoutVars>
          <dgm:bulletEnabled val="1"/>
        </dgm:presLayoutVars>
      </dgm:prSet>
      <dgm:spPr/>
    </dgm:pt>
  </dgm:ptLst>
  <dgm:cxnLst>
    <dgm:cxn modelId="{7FAF8769-CDEA-4CC0-825D-E46D1ADBC7C1}" type="presOf" srcId="{890A3515-19D9-4BA7-932F-E437AFC8FEF8}" destId="{F86B4A1C-4C4D-4CF4-8370-0A3CC57AC53F}" srcOrd="0" destOrd="0" presId="urn:microsoft.com/office/officeart/2005/8/layout/default"/>
    <dgm:cxn modelId="{156E4E75-6D02-4CAA-871E-65C1E5CADFAD}" type="presOf" srcId="{6FAF2075-F8DB-4776-B20B-268AC4395B4E}" destId="{1FC5A1D5-14B6-4993-9B81-E504D9C6C79D}" srcOrd="0" destOrd="0" presId="urn:microsoft.com/office/officeart/2005/8/layout/default"/>
    <dgm:cxn modelId="{21ED6C81-920F-4AD3-8825-F644517AAD1B}" type="presOf" srcId="{A53BF8CF-16C5-4918-9D3F-05C0BBD0B455}" destId="{8B044BBF-6146-4466-BF1C-4C71B7CA42AB}" srcOrd="0" destOrd="0" presId="urn:microsoft.com/office/officeart/2005/8/layout/default"/>
    <dgm:cxn modelId="{26CF848A-AB77-4E7E-98DC-D560E780E127}" srcId="{A53BF8CF-16C5-4918-9D3F-05C0BBD0B455}" destId="{C95F153D-674B-4467-90A8-F5101FA61EDF}" srcOrd="1" destOrd="0" parTransId="{467A343E-9321-4A9C-87BE-2DCCA66A236E}" sibTransId="{38C2F5DE-DFB0-46C9-9AD4-D12F936C7540}"/>
    <dgm:cxn modelId="{EF4BC1B8-1EB4-4B81-A614-69A8A3EB27FD}" type="presOf" srcId="{C95F153D-674B-4467-90A8-F5101FA61EDF}" destId="{0D3223BD-2A61-4898-BDE6-D4039C32CDF7}" srcOrd="0" destOrd="0" presId="urn:microsoft.com/office/officeart/2005/8/layout/default"/>
    <dgm:cxn modelId="{46A536D8-24DB-4E40-8F46-BAD66E107AB3}" srcId="{A53BF8CF-16C5-4918-9D3F-05C0BBD0B455}" destId="{9CE37121-1EE7-4856-8675-5E303BFD5CBD}" srcOrd="2" destOrd="0" parTransId="{BF09F333-79D4-4C45-A0FA-C9721E125783}" sibTransId="{E242D702-CC35-4311-8995-9F2FABC82C17}"/>
    <dgm:cxn modelId="{4B5F09DD-A961-4646-81FD-3BC6D27E2906}" srcId="{A53BF8CF-16C5-4918-9D3F-05C0BBD0B455}" destId="{6FAF2075-F8DB-4776-B20B-268AC4395B4E}" srcOrd="3" destOrd="0" parTransId="{A47BAF3C-FE24-4A90-8C25-BD915DB66608}" sibTransId="{D551D6C4-2214-4A82-BA16-7333751D6CFB}"/>
    <dgm:cxn modelId="{BAC6C3E5-A1EE-4995-99A7-EA271BDE43B3}" type="presOf" srcId="{9CE37121-1EE7-4856-8675-5E303BFD5CBD}" destId="{0289757D-6159-4568-A17C-8CC35ADD1197}" srcOrd="0" destOrd="0" presId="urn:microsoft.com/office/officeart/2005/8/layout/default"/>
    <dgm:cxn modelId="{10AAE4F8-2C8F-4252-B938-C6075D8B96D2}" srcId="{A53BF8CF-16C5-4918-9D3F-05C0BBD0B455}" destId="{890A3515-19D9-4BA7-932F-E437AFC8FEF8}" srcOrd="0" destOrd="0" parTransId="{EF596D4E-1766-4111-A3D8-A22D128AAF65}" sibTransId="{EE1B31C2-99D6-4BE1-A58A-FD3E5108117D}"/>
    <dgm:cxn modelId="{02FAC4B6-0B08-468C-B043-811ABD73D83E}" type="presParOf" srcId="{8B044BBF-6146-4466-BF1C-4C71B7CA42AB}" destId="{F86B4A1C-4C4D-4CF4-8370-0A3CC57AC53F}" srcOrd="0" destOrd="0" presId="urn:microsoft.com/office/officeart/2005/8/layout/default"/>
    <dgm:cxn modelId="{809B76E6-0410-46F5-9998-62E2BDD21689}" type="presParOf" srcId="{8B044BBF-6146-4466-BF1C-4C71B7CA42AB}" destId="{8524F73D-39F5-4FC1-8E41-E0F0C27993E0}" srcOrd="1" destOrd="0" presId="urn:microsoft.com/office/officeart/2005/8/layout/default"/>
    <dgm:cxn modelId="{46A89ABC-C12C-472F-9E05-EA4993F48623}" type="presParOf" srcId="{8B044BBF-6146-4466-BF1C-4C71B7CA42AB}" destId="{0D3223BD-2A61-4898-BDE6-D4039C32CDF7}" srcOrd="2" destOrd="0" presId="urn:microsoft.com/office/officeart/2005/8/layout/default"/>
    <dgm:cxn modelId="{0FFEF654-720B-4F26-8E5F-18A5672EB995}" type="presParOf" srcId="{8B044BBF-6146-4466-BF1C-4C71B7CA42AB}" destId="{B48726B5-808D-4805-BF03-D54A3FD32DA2}" srcOrd="3" destOrd="0" presId="urn:microsoft.com/office/officeart/2005/8/layout/default"/>
    <dgm:cxn modelId="{3DAA20FB-C2F6-4523-B27B-4480B343331E}" type="presParOf" srcId="{8B044BBF-6146-4466-BF1C-4C71B7CA42AB}" destId="{0289757D-6159-4568-A17C-8CC35ADD1197}" srcOrd="4" destOrd="0" presId="urn:microsoft.com/office/officeart/2005/8/layout/default"/>
    <dgm:cxn modelId="{3F672A48-3E66-4A21-AA92-457903BD4DE8}" type="presParOf" srcId="{8B044BBF-6146-4466-BF1C-4C71B7CA42AB}" destId="{8E15466D-0618-44F7-9D90-E7A818AB00CB}" srcOrd="5" destOrd="0" presId="urn:microsoft.com/office/officeart/2005/8/layout/default"/>
    <dgm:cxn modelId="{B424DB16-E9C4-4D0A-A38B-65E1B941F7DE}" type="presParOf" srcId="{8B044BBF-6146-4466-BF1C-4C71B7CA42AB}" destId="{1FC5A1D5-14B6-4993-9B81-E504D9C6C79D}"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EDD1767-81DC-45E6-B160-30D6AA0D2E8A}"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48582F31-BA42-4B9E-A3AD-EAB61E46A734}">
      <dgm:prSet/>
      <dgm:spPr/>
      <dgm:t>
        <a:bodyPr/>
        <a:lstStyle/>
        <a:p>
          <a:r>
            <a:rPr lang="en-CA"/>
            <a:t>Bacchi, C. (2012). Introducing the ‘What’s the Problem Represented to be?’ approach. In A. Bletsas &amp; C. Beasley (Eds.), Engaging with Carol Bacchi: Strategic Interventions and Exchanges (pp. 21–24). University of Adelaide Press.</a:t>
          </a:r>
          <a:endParaRPr lang="en-US"/>
        </a:p>
      </dgm:t>
    </dgm:pt>
    <dgm:pt modelId="{50FE8F75-9584-40C5-974D-FD6682C38598}" type="parTrans" cxnId="{45447A96-F12B-4946-B92C-4F89903E0A1A}">
      <dgm:prSet/>
      <dgm:spPr/>
      <dgm:t>
        <a:bodyPr/>
        <a:lstStyle/>
        <a:p>
          <a:endParaRPr lang="en-US"/>
        </a:p>
      </dgm:t>
    </dgm:pt>
    <dgm:pt modelId="{05675B74-FE4E-4A47-BA2B-913BC06FAF32}" type="sibTrans" cxnId="{45447A96-F12B-4946-B92C-4F89903E0A1A}">
      <dgm:prSet/>
      <dgm:spPr/>
      <dgm:t>
        <a:bodyPr/>
        <a:lstStyle/>
        <a:p>
          <a:endParaRPr lang="en-US"/>
        </a:p>
      </dgm:t>
    </dgm:pt>
    <dgm:pt modelId="{0B8AE6B1-3058-46C7-8086-0EE78A168CE1}">
      <dgm:prSet/>
      <dgm:spPr/>
      <dgm:t>
        <a:bodyPr/>
        <a:lstStyle/>
        <a:p>
          <a:r>
            <a:rPr lang="en-CA"/>
            <a:t>Boyd, S., Carter, C.I., &amp; MacPherson, D. (2016). More Harm Than Good: Drug Policy in Canada. </a:t>
          </a:r>
          <a:r>
            <a:rPr lang="en-CA" i="1"/>
            <a:t>Fernwood Publishing.</a:t>
          </a:r>
          <a:r>
            <a:rPr lang="en-CA"/>
            <a:t> Drug Treatment Courts, in Chapter 8: Services and supports for people who use drugs. pp-95-96.</a:t>
          </a:r>
          <a:endParaRPr lang="en-US"/>
        </a:p>
      </dgm:t>
    </dgm:pt>
    <dgm:pt modelId="{1632C541-62D3-4F53-9530-D4B430A6162E}" type="parTrans" cxnId="{8966E499-A495-41DA-9B40-D5799A7E282D}">
      <dgm:prSet/>
      <dgm:spPr/>
      <dgm:t>
        <a:bodyPr/>
        <a:lstStyle/>
        <a:p>
          <a:endParaRPr lang="en-US"/>
        </a:p>
      </dgm:t>
    </dgm:pt>
    <dgm:pt modelId="{7B25F15D-A263-4D63-B0B8-0800E7EE67C6}" type="sibTrans" cxnId="{8966E499-A495-41DA-9B40-D5799A7E282D}">
      <dgm:prSet/>
      <dgm:spPr/>
      <dgm:t>
        <a:bodyPr/>
        <a:lstStyle/>
        <a:p>
          <a:endParaRPr lang="en-US"/>
        </a:p>
      </dgm:t>
    </dgm:pt>
    <dgm:pt modelId="{9D669530-A68B-4E0C-9F5A-FA9764AAE446}">
      <dgm:prSet/>
      <dgm:spPr/>
      <dgm:t>
        <a:bodyPr/>
        <a:lstStyle/>
        <a:p>
          <a:r>
            <a:rPr lang="en-CA"/>
            <a:t>Heimer, R., Black, A.C., Lin, H., Grau, L.E., Fiellin, D.A., Howell, B.A., Hawk, K., D’Onofrio, G., &amp; Becker, W.C. (2024). Receipt of opioid use disorder treatments prior to fatal overdoses and comparison to no treatment in Connecticut, 2016-17. Drug and Alcohol Dependence, 254, pp. 1-7. </a:t>
          </a:r>
          <a:r>
            <a:rPr lang="en-CA">
              <a:hlinkClick xmlns:r="http://schemas.openxmlformats.org/officeDocument/2006/relationships" r:id="rId1"/>
            </a:rPr>
            <a:t>https://doi.org/10.1016/j.drugalcdep.2023.111040</a:t>
          </a:r>
          <a:r>
            <a:rPr lang="en-CA"/>
            <a:t>  </a:t>
          </a:r>
          <a:endParaRPr lang="en-US"/>
        </a:p>
      </dgm:t>
    </dgm:pt>
    <dgm:pt modelId="{FBD68FC1-56B1-497A-87FA-D2D01B0AECF3}" type="parTrans" cxnId="{E2CC99EB-D28F-40F3-A1E1-41D3BC354797}">
      <dgm:prSet/>
      <dgm:spPr/>
      <dgm:t>
        <a:bodyPr/>
        <a:lstStyle/>
        <a:p>
          <a:endParaRPr lang="en-US"/>
        </a:p>
      </dgm:t>
    </dgm:pt>
    <dgm:pt modelId="{4D9DC5D8-F2C7-4789-B11B-4547BA103C8F}" type="sibTrans" cxnId="{E2CC99EB-D28F-40F3-A1E1-41D3BC354797}">
      <dgm:prSet/>
      <dgm:spPr/>
      <dgm:t>
        <a:bodyPr/>
        <a:lstStyle/>
        <a:p>
          <a:endParaRPr lang="en-US"/>
        </a:p>
      </dgm:t>
    </dgm:pt>
    <dgm:pt modelId="{905BAD5E-34CB-4518-9F3D-C5612D4C2E85}">
      <dgm:prSet/>
      <dgm:spPr/>
      <dgm:t>
        <a:bodyPr/>
        <a:lstStyle/>
        <a:p>
          <a:r>
            <a:rPr lang="en-CA"/>
            <a:t>Ledberg, A., &amp; Reitan, T. (2022). Increased risk of death immediately after discharge from compulsory care for substance abuse. Drug and Alcohol Dependence, 236, 1-7. </a:t>
          </a:r>
          <a:r>
            <a:rPr lang="en-CA">
              <a:hlinkClick xmlns:r="http://schemas.openxmlformats.org/officeDocument/2006/relationships" r:id="rId2"/>
            </a:rPr>
            <a:t>https://doi.org/10.1016/j.drugalcdep.2022.109492</a:t>
          </a:r>
          <a:r>
            <a:rPr lang="en-CA"/>
            <a:t>  </a:t>
          </a:r>
          <a:endParaRPr lang="en-US"/>
        </a:p>
      </dgm:t>
    </dgm:pt>
    <dgm:pt modelId="{751EB4FC-075E-4B21-91B8-B42C7DFF0223}" type="parTrans" cxnId="{4F2A8D33-BA40-409C-84F5-5E539420B4E9}">
      <dgm:prSet/>
      <dgm:spPr/>
      <dgm:t>
        <a:bodyPr/>
        <a:lstStyle/>
        <a:p>
          <a:endParaRPr lang="en-US"/>
        </a:p>
      </dgm:t>
    </dgm:pt>
    <dgm:pt modelId="{895F4C86-8B60-4D10-B747-47EE2839ADC7}" type="sibTrans" cxnId="{4F2A8D33-BA40-409C-84F5-5E539420B4E9}">
      <dgm:prSet/>
      <dgm:spPr/>
      <dgm:t>
        <a:bodyPr/>
        <a:lstStyle/>
        <a:p>
          <a:endParaRPr lang="en-US"/>
        </a:p>
      </dgm:t>
    </dgm:pt>
    <dgm:pt modelId="{9E47C547-FAFD-4293-B404-0EF4FCA034B2}">
      <dgm:prSet/>
      <dgm:spPr/>
      <dgm:t>
        <a:bodyPr/>
        <a:lstStyle/>
        <a:p>
          <a:r>
            <a:rPr lang="en-CA"/>
            <a:t>Nakhaee, N., Karamouzian, M., Sharifi, H., Malakshahi, K., Moaddeb, K.A., Vahidzadeh, A., &amp; Iranpour, A. (2024). The effectiveness of court-mandated compulsory treatment in promoting abstinence among people with substance use disorders in Iran. International Journal of Drug Policy, 124, 1-4. </a:t>
          </a:r>
          <a:r>
            <a:rPr lang="en-CA">
              <a:hlinkClick xmlns:r="http://schemas.openxmlformats.org/officeDocument/2006/relationships" r:id="rId3"/>
            </a:rPr>
            <a:t>https://doi.org/10.1016/j.drugpo.2024.104325</a:t>
          </a:r>
          <a:r>
            <a:rPr lang="en-CA"/>
            <a:t>  </a:t>
          </a:r>
          <a:endParaRPr lang="en-US"/>
        </a:p>
      </dgm:t>
    </dgm:pt>
    <dgm:pt modelId="{E74DDC11-3A6E-4336-9EE2-49F86EACB31F}" type="parTrans" cxnId="{EF02ADA4-35C9-4917-AFAC-5135392A5B87}">
      <dgm:prSet/>
      <dgm:spPr/>
      <dgm:t>
        <a:bodyPr/>
        <a:lstStyle/>
        <a:p>
          <a:endParaRPr lang="en-US"/>
        </a:p>
      </dgm:t>
    </dgm:pt>
    <dgm:pt modelId="{AEFCF56F-D9E1-431A-B69D-53AE89B2CC84}" type="sibTrans" cxnId="{EF02ADA4-35C9-4917-AFAC-5135392A5B87}">
      <dgm:prSet/>
      <dgm:spPr/>
      <dgm:t>
        <a:bodyPr/>
        <a:lstStyle/>
        <a:p>
          <a:endParaRPr lang="en-US"/>
        </a:p>
      </dgm:t>
    </dgm:pt>
    <dgm:pt modelId="{00216704-DF25-4A1F-9283-62D82154DB8A}">
      <dgm:prSet/>
      <dgm:spPr/>
      <dgm:t>
        <a:bodyPr/>
        <a:lstStyle/>
        <a:p>
          <a:r>
            <a:rPr lang="en-CA"/>
            <a:t>Werb, D., Kamarulzaman, A., Meacham, M.C., Rafful, C., Fischer, B., Strathdee, S.A., &amp; Wood, E. (2015). The effectiveness of compulsory drug treatment: A systematic review. </a:t>
          </a:r>
          <a:r>
            <a:rPr lang="en-CA" i="1"/>
            <a:t>International Journal of Drug Policy, 28</a:t>
          </a:r>
          <a:r>
            <a:rPr lang="en-CA"/>
            <a:t>, 1-9. </a:t>
          </a:r>
          <a:r>
            <a:rPr lang="en-CA" u="sng">
              <a:hlinkClick xmlns:r="http://schemas.openxmlformats.org/officeDocument/2006/relationships" r:id="rId4"/>
            </a:rPr>
            <a:t>https://doi.org/10.1016/j.drugpo.2015.12.005</a:t>
          </a:r>
          <a:r>
            <a:rPr lang="en-CA"/>
            <a:t> </a:t>
          </a:r>
          <a:endParaRPr lang="en-US"/>
        </a:p>
      </dgm:t>
    </dgm:pt>
    <dgm:pt modelId="{079B324F-45D6-4ADA-BBDE-01BB0F28BCB2}" type="parTrans" cxnId="{5B39DC0E-7035-409C-B77B-33022123259B}">
      <dgm:prSet/>
      <dgm:spPr/>
      <dgm:t>
        <a:bodyPr/>
        <a:lstStyle/>
        <a:p>
          <a:endParaRPr lang="en-US"/>
        </a:p>
      </dgm:t>
    </dgm:pt>
    <dgm:pt modelId="{1BECBC5A-7277-4CCE-89E5-5E870D718A75}" type="sibTrans" cxnId="{5B39DC0E-7035-409C-B77B-33022123259B}">
      <dgm:prSet/>
      <dgm:spPr/>
      <dgm:t>
        <a:bodyPr/>
        <a:lstStyle/>
        <a:p>
          <a:endParaRPr lang="en-US"/>
        </a:p>
      </dgm:t>
    </dgm:pt>
    <dgm:pt modelId="{53CA5109-5123-4000-B5B8-40D6A9BE3CA8}" type="pres">
      <dgm:prSet presAssocID="{DEDD1767-81DC-45E6-B160-30D6AA0D2E8A}" presName="vert0" presStyleCnt="0">
        <dgm:presLayoutVars>
          <dgm:dir/>
          <dgm:animOne val="branch"/>
          <dgm:animLvl val="lvl"/>
        </dgm:presLayoutVars>
      </dgm:prSet>
      <dgm:spPr/>
    </dgm:pt>
    <dgm:pt modelId="{B0B94034-8519-4365-A163-5D1C556114AD}" type="pres">
      <dgm:prSet presAssocID="{48582F31-BA42-4B9E-A3AD-EAB61E46A734}" presName="thickLine" presStyleLbl="alignNode1" presStyleIdx="0" presStyleCnt="6"/>
      <dgm:spPr/>
    </dgm:pt>
    <dgm:pt modelId="{38F0F7C1-EAD9-4ED6-8EBF-4A26040A1DB7}" type="pres">
      <dgm:prSet presAssocID="{48582F31-BA42-4B9E-A3AD-EAB61E46A734}" presName="horz1" presStyleCnt="0"/>
      <dgm:spPr/>
    </dgm:pt>
    <dgm:pt modelId="{18F1BA13-8EA3-4585-AE87-F69FBB76A61A}" type="pres">
      <dgm:prSet presAssocID="{48582F31-BA42-4B9E-A3AD-EAB61E46A734}" presName="tx1" presStyleLbl="revTx" presStyleIdx="0" presStyleCnt="6"/>
      <dgm:spPr/>
    </dgm:pt>
    <dgm:pt modelId="{D9DA4BB1-0D6F-4555-BD53-83BE1D13FFA1}" type="pres">
      <dgm:prSet presAssocID="{48582F31-BA42-4B9E-A3AD-EAB61E46A734}" presName="vert1" presStyleCnt="0"/>
      <dgm:spPr/>
    </dgm:pt>
    <dgm:pt modelId="{41DFE177-DB42-4822-B06F-EBE0E3BAF233}" type="pres">
      <dgm:prSet presAssocID="{0B8AE6B1-3058-46C7-8086-0EE78A168CE1}" presName="thickLine" presStyleLbl="alignNode1" presStyleIdx="1" presStyleCnt="6"/>
      <dgm:spPr/>
    </dgm:pt>
    <dgm:pt modelId="{CAAFA524-BF5F-437A-A3CC-87C55D933FA8}" type="pres">
      <dgm:prSet presAssocID="{0B8AE6B1-3058-46C7-8086-0EE78A168CE1}" presName="horz1" presStyleCnt="0"/>
      <dgm:spPr/>
    </dgm:pt>
    <dgm:pt modelId="{04C65913-20FF-4B9B-B00C-60A41B5A0FCC}" type="pres">
      <dgm:prSet presAssocID="{0B8AE6B1-3058-46C7-8086-0EE78A168CE1}" presName="tx1" presStyleLbl="revTx" presStyleIdx="1" presStyleCnt="6"/>
      <dgm:spPr/>
    </dgm:pt>
    <dgm:pt modelId="{2211703B-322E-4EEB-AF76-67A9AD38C965}" type="pres">
      <dgm:prSet presAssocID="{0B8AE6B1-3058-46C7-8086-0EE78A168CE1}" presName="vert1" presStyleCnt="0"/>
      <dgm:spPr/>
    </dgm:pt>
    <dgm:pt modelId="{7D9BDB95-2C0B-4F39-AC2E-5F68D56F610D}" type="pres">
      <dgm:prSet presAssocID="{9D669530-A68B-4E0C-9F5A-FA9764AAE446}" presName="thickLine" presStyleLbl="alignNode1" presStyleIdx="2" presStyleCnt="6"/>
      <dgm:spPr/>
    </dgm:pt>
    <dgm:pt modelId="{288E6C66-DAEC-4FF2-824D-00377AE9DC10}" type="pres">
      <dgm:prSet presAssocID="{9D669530-A68B-4E0C-9F5A-FA9764AAE446}" presName="horz1" presStyleCnt="0"/>
      <dgm:spPr/>
    </dgm:pt>
    <dgm:pt modelId="{7662CD10-5AAB-4926-811B-E6A632324262}" type="pres">
      <dgm:prSet presAssocID="{9D669530-A68B-4E0C-9F5A-FA9764AAE446}" presName="tx1" presStyleLbl="revTx" presStyleIdx="2" presStyleCnt="6"/>
      <dgm:spPr/>
    </dgm:pt>
    <dgm:pt modelId="{CD672BF0-5288-468C-A6B7-BC82ABD24824}" type="pres">
      <dgm:prSet presAssocID="{9D669530-A68B-4E0C-9F5A-FA9764AAE446}" presName="vert1" presStyleCnt="0"/>
      <dgm:spPr/>
    </dgm:pt>
    <dgm:pt modelId="{C9AB642B-168D-49C6-B8BC-9D17AAFCBA46}" type="pres">
      <dgm:prSet presAssocID="{905BAD5E-34CB-4518-9F3D-C5612D4C2E85}" presName="thickLine" presStyleLbl="alignNode1" presStyleIdx="3" presStyleCnt="6"/>
      <dgm:spPr/>
    </dgm:pt>
    <dgm:pt modelId="{78FFB357-74F1-4BAE-8EE2-9C8A0B38A8E7}" type="pres">
      <dgm:prSet presAssocID="{905BAD5E-34CB-4518-9F3D-C5612D4C2E85}" presName="horz1" presStyleCnt="0"/>
      <dgm:spPr/>
    </dgm:pt>
    <dgm:pt modelId="{DEFBAA82-DA67-4B4C-9C34-4CB61B341852}" type="pres">
      <dgm:prSet presAssocID="{905BAD5E-34CB-4518-9F3D-C5612D4C2E85}" presName="tx1" presStyleLbl="revTx" presStyleIdx="3" presStyleCnt="6"/>
      <dgm:spPr/>
    </dgm:pt>
    <dgm:pt modelId="{C72313CF-3E0E-4F4B-8DC3-233C70F0B9E0}" type="pres">
      <dgm:prSet presAssocID="{905BAD5E-34CB-4518-9F3D-C5612D4C2E85}" presName="vert1" presStyleCnt="0"/>
      <dgm:spPr/>
    </dgm:pt>
    <dgm:pt modelId="{E5C8D7EC-85D3-478A-B905-6C1FCE79A12D}" type="pres">
      <dgm:prSet presAssocID="{9E47C547-FAFD-4293-B404-0EF4FCA034B2}" presName="thickLine" presStyleLbl="alignNode1" presStyleIdx="4" presStyleCnt="6"/>
      <dgm:spPr/>
    </dgm:pt>
    <dgm:pt modelId="{A87609E7-5F93-4DD2-BEFB-0EFDA39D8BFD}" type="pres">
      <dgm:prSet presAssocID="{9E47C547-FAFD-4293-B404-0EF4FCA034B2}" presName="horz1" presStyleCnt="0"/>
      <dgm:spPr/>
    </dgm:pt>
    <dgm:pt modelId="{D0D1CA01-031E-489A-8E62-602CEEECBD3C}" type="pres">
      <dgm:prSet presAssocID="{9E47C547-FAFD-4293-B404-0EF4FCA034B2}" presName="tx1" presStyleLbl="revTx" presStyleIdx="4" presStyleCnt="6"/>
      <dgm:spPr/>
    </dgm:pt>
    <dgm:pt modelId="{81E1C31E-4025-49AC-9989-F6C8396A242F}" type="pres">
      <dgm:prSet presAssocID="{9E47C547-FAFD-4293-B404-0EF4FCA034B2}" presName="vert1" presStyleCnt="0"/>
      <dgm:spPr/>
    </dgm:pt>
    <dgm:pt modelId="{DA0A1DA5-F69F-4EF9-A520-340EF786890B}" type="pres">
      <dgm:prSet presAssocID="{00216704-DF25-4A1F-9283-62D82154DB8A}" presName="thickLine" presStyleLbl="alignNode1" presStyleIdx="5" presStyleCnt="6"/>
      <dgm:spPr/>
    </dgm:pt>
    <dgm:pt modelId="{FF9C5EE5-D1A5-4E3F-A278-591779F7A53E}" type="pres">
      <dgm:prSet presAssocID="{00216704-DF25-4A1F-9283-62D82154DB8A}" presName="horz1" presStyleCnt="0"/>
      <dgm:spPr/>
    </dgm:pt>
    <dgm:pt modelId="{E2B4C327-BDF2-4FE3-AC84-E5ACB1FBA1F5}" type="pres">
      <dgm:prSet presAssocID="{00216704-DF25-4A1F-9283-62D82154DB8A}" presName="tx1" presStyleLbl="revTx" presStyleIdx="5" presStyleCnt="6"/>
      <dgm:spPr/>
    </dgm:pt>
    <dgm:pt modelId="{6DE2C40D-B952-4C89-82C5-02CF8BD862B8}" type="pres">
      <dgm:prSet presAssocID="{00216704-DF25-4A1F-9283-62D82154DB8A}" presName="vert1" presStyleCnt="0"/>
      <dgm:spPr/>
    </dgm:pt>
  </dgm:ptLst>
  <dgm:cxnLst>
    <dgm:cxn modelId="{F516CA09-EC4E-4B17-8738-1EE85888881A}" type="presOf" srcId="{DEDD1767-81DC-45E6-B160-30D6AA0D2E8A}" destId="{53CA5109-5123-4000-B5B8-40D6A9BE3CA8}" srcOrd="0" destOrd="0" presId="urn:microsoft.com/office/officeart/2008/layout/LinedList"/>
    <dgm:cxn modelId="{5B39DC0E-7035-409C-B77B-33022123259B}" srcId="{DEDD1767-81DC-45E6-B160-30D6AA0D2E8A}" destId="{00216704-DF25-4A1F-9283-62D82154DB8A}" srcOrd="5" destOrd="0" parTransId="{079B324F-45D6-4ADA-BBDE-01BB0F28BCB2}" sibTransId="{1BECBC5A-7277-4CCE-89E5-5E870D718A75}"/>
    <dgm:cxn modelId="{817CF421-372A-461C-9EF9-1760E6DF6B31}" type="presOf" srcId="{9D669530-A68B-4E0C-9F5A-FA9764AAE446}" destId="{7662CD10-5AAB-4926-811B-E6A632324262}" srcOrd="0" destOrd="0" presId="urn:microsoft.com/office/officeart/2008/layout/LinedList"/>
    <dgm:cxn modelId="{4F2A8D33-BA40-409C-84F5-5E539420B4E9}" srcId="{DEDD1767-81DC-45E6-B160-30D6AA0D2E8A}" destId="{905BAD5E-34CB-4518-9F3D-C5612D4C2E85}" srcOrd="3" destOrd="0" parTransId="{751EB4FC-075E-4B21-91B8-B42C7DFF0223}" sibTransId="{895F4C86-8B60-4D10-B747-47EE2839ADC7}"/>
    <dgm:cxn modelId="{CBD9F85B-7359-4DC6-8FD5-E2C3BFCC52F6}" type="presOf" srcId="{48582F31-BA42-4B9E-A3AD-EAB61E46A734}" destId="{18F1BA13-8EA3-4585-AE87-F69FBB76A61A}" srcOrd="0" destOrd="0" presId="urn:microsoft.com/office/officeart/2008/layout/LinedList"/>
    <dgm:cxn modelId="{45447A96-F12B-4946-B92C-4F89903E0A1A}" srcId="{DEDD1767-81DC-45E6-B160-30D6AA0D2E8A}" destId="{48582F31-BA42-4B9E-A3AD-EAB61E46A734}" srcOrd="0" destOrd="0" parTransId="{50FE8F75-9584-40C5-974D-FD6682C38598}" sibTransId="{05675B74-FE4E-4A47-BA2B-913BC06FAF32}"/>
    <dgm:cxn modelId="{8966E499-A495-41DA-9B40-D5799A7E282D}" srcId="{DEDD1767-81DC-45E6-B160-30D6AA0D2E8A}" destId="{0B8AE6B1-3058-46C7-8086-0EE78A168CE1}" srcOrd="1" destOrd="0" parTransId="{1632C541-62D3-4F53-9530-D4B430A6162E}" sibTransId="{7B25F15D-A263-4D63-B0B8-0800E7EE67C6}"/>
    <dgm:cxn modelId="{EF02ADA4-35C9-4917-AFAC-5135392A5B87}" srcId="{DEDD1767-81DC-45E6-B160-30D6AA0D2E8A}" destId="{9E47C547-FAFD-4293-B404-0EF4FCA034B2}" srcOrd="4" destOrd="0" parTransId="{E74DDC11-3A6E-4336-9EE2-49F86EACB31F}" sibTransId="{AEFCF56F-D9E1-431A-B69D-53AE89B2CC84}"/>
    <dgm:cxn modelId="{55E4C8BD-2989-469C-B551-EA8651A1FADF}" type="presOf" srcId="{00216704-DF25-4A1F-9283-62D82154DB8A}" destId="{E2B4C327-BDF2-4FE3-AC84-E5ACB1FBA1F5}" srcOrd="0" destOrd="0" presId="urn:microsoft.com/office/officeart/2008/layout/LinedList"/>
    <dgm:cxn modelId="{4AD709BF-9430-4345-B8A9-35604FEB78E6}" type="presOf" srcId="{9E47C547-FAFD-4293-B404-0EF4FCA034B2}" destId="{D0D1CA01-031E-489A-8E62-602CEEECBD3C}" srcOrd="0" destOrd="0" presId="urn:microsoft.com/office/officeart/2008/layout/LinedList"/>
    <dgm:cxn modelId="{E78AB2E4-B50B-4D8B-AE19-0F4DAEACB254}" type="presOf" srcId="{0B8AE6B1-3058-46C7-8086-0EE78A168CE1}" destId="{04C65913-20FF-4B9B-B00C-60A41B5A0FCC}" srcOrd="0" destOrd="0" presId="urn:microsoft.com/office/officeart/2008/layout/LinedList"/>
    <dgm:cxn modelId="{E2CC99EB-D28F-40F3-A1E1-41D3BC354797}" srcId="{DEDD1767-81DC-45E6-B160-30D6AA0D2E8A}" destId="{9D669530-A68B-4E0C-9F5A-FA9764AAE446}" srcOrd="2" destOrd="0" parTransId="{FBD68FC1-56B1-497A-87FA-D2D01B0AECF3}" sibTransId="{4D9DC5D8-F2C7-4789-B11B-4547BA103C8F}"/>
    <dgm:cxn modelId="{5C1171FE-D308-414F-9643-F179EDA643DA}" type="presOf" srcId="{905BAD5E-34CB-4518-9F3D-C5612D4C2E85}" destId="{DEFBAA82-DA67-4B4C-9C34-4CB61B341852}" srcOrd="0" destOrd="0" presId="urn:microsoft.com/office/officeart/2008/layout/LinedList"/>
    <dgm:cxn modelId="{C8200055-E79B-451F-93A8-B9EC50170B7A}" type="presParOf" srcId="{53CA5109-5123-4000-B5B8-40D6A9BE3CA8}" destId="{B0B94034-8519-4365-A163-5D1C556114AD}" srcOrd="0" destOrd="0" presId="urn:microsoft.com/office/officeart/2008/layout/LinedList"/>
    <dgm:cxn modelId="{867CD8B1-5EDD-4BA2-964D-6B512D9C5022}" type="presParOf" srcId="{53CA5109-5123-4000-B5B8-40D6A9BE3CA8}" destId="{38F0F7C1-EAD9-4ED6-8EBF-4A26040A1DB7}" srcOrd="1" destOrd="0" presId="urn:microsoft.com/office/officeart/2008/layout/LinedList"/>
    <dgm:cxn modelId="{96526CF6-84FF-4C02-970F-C05E19B2B27E}" type="presParOf" srcId="{38F0F7C1-EAD9-4ED6-8EBF-4A26040A1DB7}" destId="{18F1BA13-8EA3-4585-AE87-F69FBB76A61A}" srcOrd="0" destOrd="0" presId="urn:microsoft.com/office/officeart/2008/layout/LinedList"/>
    <dgm:cxn modelId="{E459298F-8068-4650-A220-7E177ACA51AE}" type="presParOf" srcId="{38F0F7C1-EAD9-4ED6-8EBF-4A26040A1DB7}" destId="{D9DA4BB1-0D6F-4555-BD53-83BE1D13FFA1}" srcOrd="1" destOrd="0" presId="urn:microsoft.com/office/officeart/2008/layout/LinedList"/>
    <dgm:cxn modelId="{601AE395-D46F-4E72-9989-E136B7F7227B}" type="presParOf" srcId="{53CA5109-5123-4000-B5B8-40D6A9BE3CA8}" destId="{41DFE177-DB42-4822-B06F-EBE0E3BAF233}" srcOrd="2" destOrd="0" presId="urn:microsoft.com/office/officeart/2008/layout/LinedList"/>
    <dgm:cxn modelId="{3AC77A4F-C7B3-4801-B39D-E7E6D70ACDF3}" type="presParOf" srcId="{53CA5109-5123-4000-B5B8-40D6A9BE3CA8}" destId="{CAAFA524-BF5F-437A-A3CC-87C55D933FA8}" srcOrd="3" destOrd="0" presId="urn:microsoft.com/office/officeart/2008/layout/LinedList"/>
    <dgm:cxn modelId="{9CE5D373-5C99-4D32-89C6-84DAFC96D016}" type="presParOf" srcId="{CAAFA524-BF5F-437A-A3CC-87C55D933FA8}" destId="{04C65913-20FF-4B9B-B00C-60A41B5A0FCC}" srcOrd="0" destOrd="0" presId="urn:microsoft.com/office/officeart/2008/layout/LinedList"/>
    <dgm:cxn modelId="{4C427BDD-CF8C-4334-B503-B5C88EED5D54}" type="presParOf" srcId="{CAAFA524-BF5F-437A-A3CC-87C55D933FA8}" destId="{2211703B-322E-4EEB-AF76-67A9AD38C965}" srcOrd="1" destOrd="0" presId="urn:microsoft.com/office/officeart/2008/layout/LinedList"/>
    <dgm:cxn modelId="{7AA498C3-E366-4C65-8E47-7BB6D2760C4C}" type="presParOf" srcId="{53CA5109-5123-4000-B5B8-40D6A9BE3CA8}" destId="{7D9BDB95-2C0B-4F39-AC2E-5F68D56F610D}" srcOrd="4" destOrd="0" presId="urn:microsoft.com/office/officeart/2008/layout/LinedList"/>
    <dgm:cxn modelId="{6EEB94F0-5650-4067-945E-80214ED13FD5}" type="presParOf" srcId="{53CA5109-5123-4000-B5B8-40D6A9BE3CA8}" destId="{288E6C66-DAEC-4FF2-824D-00377AE9DC10}" srcOrd="5" destOrd="0" presId="urn:microsoft.com/office/officeart/2008/layout/LinedList"/>
    <dgm:cxn modelId="{0E12964A-EB60-4EA5-924F-B473D19D759A}" type="presParOf" srcId="{288E6C66-DAEC-4FF2-824D-00377AE9DC10}" destId="{7662CD10-5AAB-4926-811B-E6A632324262}" srcOrd="0" destOrd="0" presId="urn:microsoft.com/office/officeart/2008/layout/LinedList"/>
    <dgm:cxn modelId="{65CCE2B5-1E0A-4C9B-A865-392087640F6B}" type="presParOf" srcId="{288E6C66-DAEC-4FF2-824D-00377AE9DC10}" destId="{CD672BF0-5288-468C-A6B7-BC82ABD24824}" srcOrd="1" destOrd="0" presId="urn:microsoft.com/office/officeart/2008/layout/LinedList"/>
    <dgm:cxn modelId="{1610A23F-2E94-405F-B602-7D113A506846}" type="presParOf" srcId="{53CA5109-5123-4000-B5B8-40D6A9BE3CA8}" destId="{C9AB642B-168D-49C6-B8BC-9D17AAFCBA46}" srcOrd="6" destOrd="0" presId="urn:microsoft.com/office/officeart/2008/layout/LinedList"/>
    <dgm:cxn modelId="{1EC49E79-D0A0-45AA-B3AF-03EC9FF75165}" type="presParOf" srcId="{53CA5109-5123-4000-B5B8-40D6A9BE3CA8}" destId="{78FFB357-74F1-4BAE-8EE2-9C8A0B38A8E7}" srcOrd="7" destOrd="0" presId="urn:microsoft.com/office/officeart/2008/layout/LinedList"/>
    <dgm:cxn modelId="{4CE2D100-FB92-464B-AE04-676A6115E604}" type="presParOf" srcId="{78FFB357-74F1-4BAE-8EE2-9C8A0B38A8E7}" destId="{DEFBAA82-DA67-4B4C-9C34-4CB61B341852}" srcOrd="0" destOrd="0" presId="urn:microsoft.com/office/officeart/2008/layout/LinedList"/>
    <dgm:cxn modelId="{80D12D60-B767-4451-BC6B-067478752047}" type="presParOf" srcId="{78FFB357-74F1-4BAE-8EE2-9C8A0B38A8E7}" destId="{C72313CF-3E0E-4F4B-8DC3-233C70F0B9E0}" srcOrd="1" destOrd="0" presId="urn:microsoft.com/office/officeart/2008/layout/LinedList"/>
    <dgm:cxn modelId="{B1DDD5DC-9900-40E6-BB4D-4769E49CCA97}" type="presParOf" srcId="{53CA5109-5123-4000-B5B8-40D6A9BE3CA8}" destId="{E5C8D7EC-85D3-478A-B905-6C1FCE79A12D}" srcOrd="8" destOrd="0" presId="urn:microsoft.com/office/officeart/2008/layout/LinedList"/>
    <dgm:cxn modelId="{AE27C3C6-8706-49AC-AB29-3C0CE174BB84}" type="presParOf" srcId="{53CA5109-5123-4000-B5B8-40D6A9BE3CA8}" destId="{A87609E7-5F93-4DD2-BEFB-0EFDA39D8BFD}" srcOrd="9" destOrd="0" presId="urn:microsoft.com/office/officeart/2008/layout/LinedList"/>
    <dgm:cxn modelId="{DF2FA8C3-D26E-42A2-879D-8716737D1FB8}" type="presParOf" srcId="{A87609E7-5F93-4DD2-BEFB-0EFDA39D8BFD}" destId="{D0D1CA01-031E-489A-8E62-602CEEECBD3C}" srcOrd="0" destOrd="0" presId="urn:microsoft.com/office/officeart/2008/layout/LinedList"/>
    <dgm:cxn modelId="{BCF12D4E-8C46-41F5-9AF6-999E888DF072}" type="presParOf" srcId="{A87609E7-5F93-4DD2-BEFB-0EFDA39D8BFD}" destId="{81E1C31E-4025-49AC-9989-F6C8396A242F}" srcOrd="1" destOrd="0" presId="urn:microsoft.com/office/officeart/2008/layout/LinedList"/>
    <dgm:cxn modelId="{ABF05B2D-0E0D-4322-BFDF-32ECA4E696B5}" type="presParOf" srcId="{53CA5109-5123-4000-B5B8-40D6A9BE3CA8}" destId="{DA0A1DA5-F69F-4EF9-A520-340EF786890B}" srcOrd="10" destOrd="0" presId="urn:microsoft.com/office/officeart/2008/layout/LinedList"/>
    <dgm:cxn modelId="{3DAD9AF2-5C7C-4B04-AB82-ED2FCC4CECF5}" type="presParOf" srcId="{53CA5109-5123-4000-B5B8-40D6A9BE3CA8}" destId="{FF9C5EE5-D1A5-4E3F-A278-591779F7A53E}" srcOrd="11" destOrd="0" presId="urn:microsoft.com/office/officeart/2008/layout/LinedList"/>
    <dgm:cxn modelId="{854253BA-D4F1-4BDB-A970-44B3DC11D550}" type="presParOf" srcId="{FF9C5EE5-D1A5-4E3F-A278-591779F7A53E}" destId="{E2B4C327-BDF2-4FE3-AC84-E5ACB1FBA1F5}" srcOrd="0" destOrd="0" presId="urn:microsoft.com/office/officeart/2008/layout/LinedList"/>
    <dgm:cxn modelId="{D6A9F3AB-7254-4BBE-A4A6-99397380F317}" type="presParOf" srcId="{FF9C5EE5-D1A5-4E3F-A278-591779F7A53E}" destId="{6DE2C40D-B952-4C89-82C5-02CF8BD862B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1698C2-AD65-4939-ACCC-0803054024FE}">
      <dsp:nvSpPr>
        <dsp:cNvPr id="0" name=""/>
        <dsp:cNvSpPr/>
      </dsp:nvSpPr>
      <dsp:spPr>
        <a:xfrm>
          <a:off x="0" y="133588"/>
          <a:ext cx="3283267" cy="196996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Solidarity and Collaboration</a:t>
          </a:r>
        </a:p>
      </dsp:txBody>
      <dsp:txXfrm>
        <a:off x="0" y="133588"/>
        <a:ext cx="3283267" cy="1969960"/>
      </dsp:txXfrm>
    </dsp:sp>
    <dsp:sp modelId="{1C66F796-4F1C-450B-ABE8-13873ED1CAA8}">
      <dsp:nvSpPr>
        <dsp:cNvPr id="0" name=""/>
        <dsp:cNvSpPr/>
      </dsp:nvSpPr>
      <dsp:spPr>
        <a:xfrm>
          <a:off x="3611594" y="133588"/>
          <a:ext cx="3283267" cy="1969960"/>
        </a:xfrm>
        <a:prstGeom prst="rect">
          <a:avLst/>
        </a:prstGeom>
        <a:solidFill>
          <a:schemeClr val="accent2">
            <a:hueOff val="-489910"/>
            <a:satOff val="-2263"/>
            <a:lumOff val="-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Byron Wood: Rethinking Substance Use Policy</a:t>
          </a:r>
        </a:p>
      </dsp:txBody>
      <dsp:txXfrm>
        <a:off x="3611594" y="133588"/>
        <a:ext cx="3283267" cy="1969960"/>
      </dsp:txXfrm>
    </dsp:sp>
    <dsp:sp modelId="{A51D1A8D-AF8A-4EDE-91ED-D0444C1D498B}">
      <dsp:nvSpPr>
        <dsp:cNvPr id="0" name=""/>
        <dsp:cNvSpPr/>
      </dsp:nvSpPr>
      <dsp:spPr>
        <a:xfrm>
          <a:off x="7223188" y="133588"/>
          <a:ext cx="3283267" cy="1969960"/>
        </a:xfrm>
        <a:prstGeom prst="rect">
          <a:avLst/>
        </a:prstGeom>
        <a:solidFill>
          <a:schemeClr val="accent2">
            <a:hueOff val="-979820"/>
            <a:satOff val="-4526"/>
            <a:lumOff val="-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Corey Ranger: Whose Safety?</a:t>
          </a:r>
        </a:p>
      </dsp:txBody>
      <dsp:txXfrm>
        <a:off x="7223188" y="133588"/>
        <a:ext cx="3283267" cy="1969960"/>
      </dsp:txXfrm>
    </dsp:sp>
    <dsp:sp modelId="{31473140-F30C-495F-B101-B65CBA050B26}">
      <dsp:nvSpPr>
        <dsp:cNvPr id="0" name=""/>
        <dsp:cNvSpPr/>
      </dsp:nvSpPr>
      <dsp:spPr>
        <a:xfrm>
          <a:off x="0" y="2431875"/>
          <a:ext cx="3283267" cy="1969960"/>
        </a:xfrm>
        <a:prstGeom prst="rect">
          <a:avLst/>
        </a:prstGeom>
        <a:solidFill>
          <a:schemeClr val="accent2">
            <a:hueOff val="-1469730"/>
            <a:satOff val="-6788"/>
            <a:lumOff val="-1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Charlotte Ross: Research findings on regulatory programs for Nurses’ SUDs</a:t>
          </a:r>
        </a:p>
      </dsp:txBody>
      <dsp:txXfrm>
        <a:off x="0" y="2431875"/>
        <a:ext cx="3283267" cy="1969960"/>
      </dsp:txXfrm>
    </dsp:sp>
    <dsp:sp modelId="{F7CA7BF3-0B2D-40F3-8417-BF78101128FF}">
      <dsp:nvSpPr>
        <dsp:cNvPr id="0" name=""/>
        <dsp:cNvSpPr/>
      </dsp:nvSpPr>
      <dsp:spPr>
        <a:xfrm>
          <a:off x="3611594" y="2431875"/>
          <a:ext cx="3283267" cy="1969960"/>
        </a:xfrm>
        <a:prstGeom prst="rect">
          <a:avLst/>
        </a:prstGeom>
        <a:solidFill>
          <a:schemeClr val="accent2">
            <a:hueOff val="-1959640"/>
            <a:satOff val="-9051"/>
            <a:lumOff val="-1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Katrina Stephenson: Nurse 2 Nurse Peer Support</a:t>
          </a:r>
        </a:p>
      </dsp:txBody>
      <dsp:txXfrm>
        <a:off x="3611594" y="2431875"/>
        <a:ext cx="3283267" cy="1969960"/>
      </dsp:txXfrm>
    </dsp:sp>
    <dsp:sp modelId="{18597A38-A96E-4CE3-B6D5-ACB459C2B76E}">
      <dsp:nvSpPr>
        <dsp:cNvPr id="0" name=""/>
        <dsp:cNvSpPr/>
      </dsp:nvSpPr>
      <dsp:spPr>
        <a:xfrm>
          <a:off x="7223188" y="2431875"/>
          <a:ext cx="3283267" cy="1969960"/>
        </a:xfrm>
        <a:prstGeom prst="rect">
          <a:avLst/>
        </a:prstGeom>
        <a:solidFill>
          <a:schemeClr val="accent2">
            <a:hueOff val="-2449550"/>
            <a:satOff val="-11314"/>
            <a:lumOff val="-23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Charlotte Ross: Recommendations and conclusion</a:t>
          </a:r>
        </a:p>
      </dsp:txBody>
      <dsp:txXfrm>
        <a:off x="7223188" y="2431875"/>
        <a:ext cx="3283267" cy="196996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03FD82-C95D-4858-8667-7595B161F12A}">
      <dsp:nvSpPr>
        <dsp:cNvPr id="0" name=""/>
        <dsp:cNvSpPr/>
      </dsp:nvSpPr>
      <dsp:spPr>
        <a:xfrm>
          <a:off x="1742673" y="2731"/>
          <a:ext cx="3347739" cy="200864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0" i="0" kern="1200"/>
            <a:t>not all peer support is equal</a:t>
          </a:r>
          <a:endParaRPr lang="en-US" sz="2300" kern="1200"/>
        </a:p>
      </dsp:txBody>
      <dsp:txXfrm>
        <a:off x="1742673" y="2731"/>
        <a:ext cx="3347739" cy="2008643"/>
      </dsp:txXfrm>
    </dsp:sp>
    <dsp:sp modelId="{E5771DCB-3A3E-4A17-A64D-E118F36BDF76}">
      <dsp:nvSpPr>
        <dsp:cNvPr id="0" name=""/>
        <dsp:cNvSpPr/>
      </dsp:nvSpPr>
      <dsp:spPr>
        <a:xfrm>
          <a:off x="5425186" y="2731"/>
          <a:ext cx="3347739" cy="2008643"/>
        </a:xfrm>
        <a:prstGeom prst="rect">
          <a:avLst/>
        </a:prstGeom>
        <a:solidFill>
          <a:schemeClr val="accent2">
            <a:hueOff val="-1224775"/>
            <a:satOff val="-5657"/>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a:t>Formal</a:t>
          </a:r>
          <a:endParaRPr lang="en-US" sz="2300" kern="1200"/>
        </a:p>
        <a:p>
          <a:pPr marL="171450" lvl="1" indent="-171450" algn="l" defTabSz="800100">
            <a:lnSpc>
              <a:spcPct val="90000"/>
            </a:lnSpc>
            <a:spcBef>
              <a:spcPct val="0"/>
            </a:spcBef>
            <a:spcAft>
              <a:spcPct val="15000"/>
            </a:spcAft>
            <a:buChar char="•"/>
          </a:pPr>
          <a:r>
            <a:rPr lang="en-US" sz="1800" b="0" i="0" kern="1200"/>
            <a:t>structured training process </a:t>
          </a:r>
          <a:endParaRPr lang="en-US" sz="1800" kern="1200"/>
        </a:p>
        <a:p>
          <a:pPr marL="171450" lvl="1" indent="-171450" algn="l" defTabSz="800100">
            <a:lnSpc>
              <a:spcPct val="90000"/>
            </a:lnSpc>
            <a:spcBef>
              <a:spcPct val="0"/>
            </a:spcBef>
            <a:spcAft>
              <a:spcPct val="15000"/>
            </a:spcAft>
            <a:buChar char="•"/>
          </a:pPr>
          <a:r>
            <a:rPr lang="en-US" sz="1800" b="0" i="0" kern="1200"/>
            <a:t>trauma/violence informed </a:t>
          </a:r>
          <a:endParaRPr lang="en-US" sz="1800" kern="1200"/>
        </a:p>
        <a:p>
          <a:pPr marL="171450" lvl="1" indent="-171450" algn="l" defTabSz="800100">
            <a:lnSpc>
              <a:spcPct val="90000"/>
            </a:lnSpc>
            <a:spcBef>
              <a:spcPct val="0"/>
            </a:spcBef>
            <a:spcAft>
              <a:spcPct val="15000"/>
            </a:spcAft>
            <a:buChar char="•"/>
          </a:pPr>
          <a:r>
            <a:rPr lang="en-US" sz="1800" b="0" i="0" kern="1200"/>
            <a:t>resources Best practice guidelines by MHCC</a:t>
          </a:r>
          <a:endParaRPr lang="en-US" sz="1800" kern="1200"/>
        </a:p>
      </dsp:txBody>
      <dsp:txXfrm>
        <a:off x="5425186" y="2731"/>
        <a:ext cx="3347739" cy="2008643"/>
      </dsp:txXfrm>
    </dsp:sp>
    <dsp:sp modelId="{5B364AEC-0FED-473F-A3FE-1F34198860E1}">
      <dsp:nvSpPr>
        <dsp:cNvPr id="0" name=""/>
        <dsp:cNvSpPr/>
      </dsp:nvSpPr>
      <dsp:spPr>
        <a:xfrm>
          <a:off x="3583930" y="2346148"/>
          <a:ext cx="3347739" cy="2008643"/>
        </a:xfrm>
        <a:prstGeom prst="rect">
          <a:avLst/>
        </a:prstGeom>
        <a:solidFill>
          <a:schemeClr val="accent2">
            <a:hueOff val="-2449550"/>
            <a:satOff val="-11314"/>
            <a:lumOff val="-23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a:t>Informal</a:t>
          </a:r>
          <a:endParaRPr lang="en-US" sz="2300" kern="1200"/>
        </a:p>
        <a:p>
          <a:pPr marL="171450" lvl="1" indent="-171450" algn="l" defTabSz="800100">
            <a:lnSpc>
              <a:spcPct val="90000"/>
            </a:lnSpc>
            <a:spcBef>
              <a:spcPct val="0"/>
            </a:spcBef>
            <a:spcAft>
              <a:spcPct val="15000"/>
            </a:spcAft>
            <a:buChar char="•"/>
          </a:pPr>
          <a:r>
            <a:rPr lang="en-US" sz="1800" b="0" i="0" kern="1200"/>
            <a:t>no requirements </a:t>
          </a:r>
          <a:endParaRPr lang="en-US" sz="1800" kern="1200"/>
        </a:p>
        <a:p>
          <a:pPr marL="171450" lvl="1" indent="-171450" algn="l" defTabSz="800100">
            <a:lnSpc>
              <a:spcPct val="90000"/>
            </a:lnSpc>
            <a:spcBef>
              <a:spcPct val="0"/>
            </a:spcBef>
            <a:spcAft>
              <a:spcPct val="15000"/>
            </a:spcAft>
            <a:buChar char="•"/>
          </a:pPr>
          <a:r>
            <a:rPr lang="en-US" sz="1800" b="0" i="0" kern="1200"/>
            <a:t>no resources </a:t>
          </a:r>
          <a:endParaRPr lang="en-US" sz="1800" kern="1200"/>
        </a:p>
        <a:p>
          <a:pPr marL="171450" lvl="1" indent="-171450" algn="l" defTabSz="800100">
            <a:lnSpc>
              <a:spcPct val="90000"/>
            </a:lnSpc>
            <a:spcBef>
              <a:spcPct val="0"/>
            </a:spcBef>
            <a:spcAft>
              <a:spcPct val="15000"/>
            </a:spcAft>
            <a:buChar char="•"/>
          </a:pPr>
          <a:r>
            <a:rPr lang="en-US" sz="1800" b="0" i="0" kern="1200"/>
            <a:t>no structure or guidelines </a:t>
          </a:r>
          <a:endParaRPr lang="en-US" sz="1800" kern="1200"/>
        </a:p>
        <a:p>
          <a:pPr marL="171450" lvl="1" indent="-171450" algn="l" defTabSz="800100">
            <a:lnSpc>
              <a:spcPct val="90000"/>
            </a:lnSpc>
            <a:spcBef>
              <a:spcPct val="0"/>
            </a:spcBef>
            <a:spcAft>
              <a:spcPct val="15000"/>
            </a:spcAft>
            <a:buChar char="•"/>
          </a:pPr>
          <a:r>
            <a:rPr lang="en-US" sz="1800" b="0" i="0" kern="1200"/>
            <a:t>not necessarily trauma-informed</a:t>
          </a:r>
          <a:endParaRPr lang="en-US" sz="1800" kern="1200"/>
        </a:p>
      </dsp:txBody>
      <dsp:txXfrm>
        <a:off x="3583930" y="2346148"/>
        <a:ext cx="3347739" cy="200864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F586EB-D3E8-45C4-8AEF-73991FAEA250}">
      <dsp:nvSpPr>
        <dsp:cNvPr id="0" name=""/>
        <dsp:cNvSpPr/>
      </dsp:nvSpPr>
      <dsp:spPr>
        <a:xfrm>
          <a:off x="0" y="84419"/>
          <a:ext cx="6967728" cy="17550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a:t>Even in areas with presumptive PTSD legislation for nurses, there is no national standardized process for provision of psychological support for nurses. </a:t>
          </a:r>
          <a:endParaRPr lang="en-US" sz="2500" kern="1200"/>
        </a:p>
      </dsp:txBody>
      <dsp:txXfrm>
        <a:off x="85672" y="170091"/>
        <a:ext cx="6796384" cy="1583656"/>
      </dsp:txXfrm>
    </dsp:sp>
    <dsp:sp modelId="{9E29C5E8-16AF-4D42-87CB-769A8DC70EC6}">
      <dsp:nvSpPr>
        <dsp:cNvPr id="0" name=""/>
        <dsp:cNvSpPr/>
      </dsp:nvSpPr>
      <dsp:spPr>
        <a:xfrm>
          <a:off x="0" y="1911420"/>
          <a:ext cx="6967728" cy="1755000"/>
        </a:xfrm>
        <a:prstGeom prst="roundRect">
          <a:avLst/>
        </a:prstGeom>
        <a:solidFill>
          <a:schemeClr val="accent2">
            <a:hueOff val="-1224775"/>
            <a:satOff val="-5657"/>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a:t>Most supports available for nurses are reactive, fragmented and fail to incorporate a preventative, holistic approach (Rangachari &amp; Woods, 2020). </a:t>
          </a:r>
          <a:endParaRPr lang="en-US" sz="2500" kern="1200"/>
        </a:p>
      </dsp:txBody>
      <dsp:txXfrm>
        <a:off x="85672" y="1997092"/>
        <a:ext cx="6796384" cy="1583656"/>
      </dsp:txXfrm>
    </dsp:sp>
    <dsp:sp modelId="{BD6B0030-139D-4844-BFD3-586216DA84EE}">
      <dsp:nvSpPr>
        <dsp:cNvPr id="0" name=""/>
        <dsp:cNvSpPr/>
      </dsp:nvSpPr>
      <dsp:spPr>
        <a:xfrm>
          <a:off x="0" y="3738420"/>
          <a:ext cx="6967728" cy="1755000"/>
        </a:xfrm>
        <a:prstGeom prst="roundRect">
          <a:avLst/>
        </a:prstGeom>
        <a:solidFill>
          <a:schemeClr val="accent2">
            <a:hueOff val="-2449550"/>
            <a:satOff val="-11314"/>
            <a:lumOff val="-23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a:t>Currently a 6-9 month wait for </a:t>
          </a:r>
          <a:r>
            <a:rPr lang="en-US" sz="2500" b="1" u="sng" kern="1200"/>
            <a:t>assessment</a:t>
          </a:r>
          <a:r>
            <a:rPr lang="en-US" sz="2500" b="1" kern="1200"/>
            <a:t> for psychological injury</a:t>
          </a:r>
          <a:endParaRPr lang="en-US" sz="2500" kern="1200"/>
        </a:p>
      </dsp:txBody>
      <dsp:txXfrm>
        <a:off x="85672" y="3824092"/>
        <a:ext cx="6796384" cy="158365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C22AA0-E65B-45AE-855B-C4E5D723903C}">
      <dsp:nvSpPr>
        <dsp:cNvPr id="0" name=""/>
        <dsp:cNvSpPr/>
      </dsp:nvSpPr>
      <dsp:spPr>
        <a:xfrm>
          <a:off x="0" y="708097"/>
          <a:ext cx="10515600" cy="130725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861BA2-81B8-42E5-A82A-DE723A2BAE66}">
      <dsp:nvSpPr>
        <dsp:cNvPr id="0" name=""/>
        <dsp:cNvSpPr/>
      </dsp:nvSpPr>
      <dsp:spPr>
        <a:xfrm>
          <a:off x="395445" y="1002230"/>
          <a:ext cx="718991" cy="7189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B94C76-E035-4EC7-9044-67A8988EEA2F}">
      <dsp:nvSpPr>
        <dsp:cNvPr id="0" name=""/>
        <dsp:cNvSpPr/>
      </dsp:nvSpPr>
      <dsp:spPr>
        <a:xfrm>
          <a:off x="1509882" y="708097"/>
          <a:ext cx="9005717" cy="13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51" tIns="138351" rIns="138351" bIns="138351" numCol="1" spcCol="1270" anchor="ctr" anchorCtr="0">
          <a:noAutofit/>
        </a:bodyPr>
        <a:lstStyle/>
        <a:p>
          <a:pPr marL="0" lvl="0" indent="0" algn="l" defTabSz="1066800">
            <a:lnSpc>
              <a:spcPct val="90000"/>
            </a:lnSpc>
            <a:spcBef>
              <a:spcPct val="0"/>
            </a:spcBef>
            <a:spcAft>
              <a:spcPct val="35000"/>
            </a:spcAft>
            <a:buNone/>
          </a:pPr>
          <a:r>
            <a:rPr lang="en-US" sz="2400" kern="1200"/>
            <a:t>To afford all nurses the same right to continued employment, bodily autonomy, and quality, ethical, and public-pay health care as other citizens and nurses with other health issues.</a:t>
          </a:r>
        </a:p>
      </dsp:txBody>
      <dsp:txXfrm>
        <a:off x="1509882" y="708097"/>
        <a:ext cx="9005717" cy="1307257"/>
      </dsp:txXfrm>
    </dsp:sp>
    <dsp:sp modelId="{FE31461D-0A9A-4A66-BDF8-B336DEEEF782}">
      <dsp:nvSpPr>
        <dsp:cNvPr id="0" name=""/>
        <dsp:cNvSpPr/>
      </dsp:nvSpPr>
      <dsp:spPr>
        <a:xfrm>
          <a:off x="0" y="2342169"/>
          <a:ext cx="10515600" cy="130725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34FDA8-E441-4FEB-BB84-F653C0C2B81F}">
      <dsp:nvSpPr>
        <dsp:cNvPr id="0" name=""/>
        <dsp:cNvSpPr/>
      </dsp:nvSpPr>
      <dsp:spPr>
        <a:xfrm>
          <a:off x="395445" y="2636302"/>
          <a:ext cx="718991" cy="7189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FE09D3-E0B6-46A8-90D4-4DA02B9966DA}">
      <dsp:nvSpPr>
        <dsp:cNvPr id="0" name=""/>
        <dsp:cNvSpPr/>
      </dsp:nvSpPr>
      <dsp:spPr>
        <a:xfrm>
          <a:off x="1509882" y="2342169"/>
          <a:ext cx="9005717" cy="13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51" tIns="138351" rIns="138351" bIns="138351" numCol="1" spcCol="1270" anchor="ctr" anchorCtr="0">
          <a:noAutofit/>
        </a:bodyPr>
        <a:lstStyle/>
        <a:p>
          <a:pPr marL="0" lvl="0" indent="0" algn="l" defTabSz="1066800">
            <a:lnSpc>
              <a:spcPct val="90000"/>
            </a:lnSpc>
            <a:spcBef>
              <a:spcPct val="0"/>
            </a:spcBef>
            <a:spcAft>
              <a:spcPct val="35000"/>
            </a:spcAft>
            <a:buNone/>
          </a:pPr>
          <a:r>
            <a:rPr lang="en-US" sz="2400" kern="1200"/>
            <a:t>Nurses’ treatment for SU should be integrated into a comprehensive, unified process to address nurses’ health and not addressed as a separate issue</a:t>
          </a:r>
        </a:p>
      </dsp:txBody>
      <dsp:txXfrm>
        <a:off x="1509882" y="2342169"/>
        <a:ext cx="9005717" cy="130725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408C72-252B-43CE-8F9E-84D0432B515E}">
      <dsp:nvSpPr>
        <dsp:cNvPr id="0" name=""/>
        <dsp:cNvSpPr/>
      </dsp:nvSpPr>
      <dsp:spPr>
        <a:xfrm>
          <a:off x="5112748" y="1661290"/>
          <a:ext cx="1595567" cy="759345"/>
        </a:xfrm>
        <a:custGeom>
          <a:avLst/>
          <a:gdLst/>
          <a:ahLst/>
          <a:cxnLst/>
          <a:rect l="0" t="0" r="0" b="0"/>
          <a:pathLst>
            <a:path>
              <a:moveTo>
                <a:pt x="0" y="0"/>
              </a:moveTo>
              <a:lnTo>
                <a:pt x="0" y="517471"/>
              </a:lnTo>
              <a:lnTo>
                <a:pt x="1595567" y="517471"/>
              </a:lnTo>
              <a:lnTo>
                <a:pt x="1595567" y="7593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30694C-CE78-4066-9AEE-ACBFAD51C2F0}">
      <dsp:nvSpPr>
        <dsp:cNvPr id="0" name=""/>
        <dsp:cNvSpPr/>
      </dsp:nvSpPr>
      <dsp:spPr>
        <a:xfrm>
          <a:off x="3517180" y="1661290"/>
          <a:ext cx="1595567" cy="759345"/>
        </a:xfrm>
        <a:custGeom>
          <a:avLst/>
          <a:gdLst/>
          <a:ahLst/>
          <a:cxnLst/>
          <a:rect l="0" t="0" r="0" b="0"/>
          <a:pathLst>
            <a:path>
              <a:moveTo>
                <a:pt x="1595567" y="0"/>
              </a:moveTo>
              <a:lnTo>
                <a:pt x="1595567" y="517471"/>
              </a:lnTo>
              <a:lnTo>
                <a:pt x="0" y="517471"/>
              </a:lnTo>
              <a:lnTo>
                <a:pt x="0" y="7593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E68F8D-28FD-422F-88BA-B740D456F8E4}">
      <dsp:nvSpPr>
        <dsp:cNvPr id="0" name=""/>
        <dsp:cNvSpPr/>
      </dsp:nvSpPr>
      <dsp:spPr>
        <a:xfrm>
          <a:off x="3807283" y="3350"/>
          <a:ext cx="2610929" cy="16579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550F7E-320A-41AC-A703-95AB59E03B93}">
      <dsp:nvSpPr>
        <dsp:cNvPr id="0" name=""/>
        <dsp:cNvSpPr/>
      </dsp:nvSpPr>
      <dsp:spPr>
        <a:xfrm>
          <a:off x="4097387" y="278948"/>
          <a:ext cx="2610929" cy="165793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a:t>If a nurse's substance use </a:t>
          </a:r>
          <a:r>
            <a:rPr lang="en-US" sz="1400" b="1" i="0" u="sng" kern="1200"/>
            <a:t>has not</a:t>
          </a:r>
          <a:r>
            <a:rPr lang="en-US" sz="1400" b="1" i="0" kern="1200"/>
            <a:t> impacted the workplace, it is not the place of the employer or College to intervene.</a:t>
          </a:r>
          <a:endParaRPr lang="en-US" sz="1400" kern="1200"/>
        </a:p>
      </dsp:txBody>
      <dsp:txXfrm>
        <a:off x="4145946" y="327507"/>
        <a:ext cx="2513811" cy="1560821"/>
      </dsp:txXfrm>
    </dsp:sp>
    <dsp:sp modelId="{1D12DA27-A9D5-4A21-A121-EAED26265EBE}">
      <dsp:nvSpPr>
        <dsp:cNvPr id="0" name=""/>
        <dsp:cNvSpPr/>
      </dsp:nvSpPr>
      <dsp:spPr>
        <a:xfrm>
          <a:off x="2211716" y="2420635"/>
          <a:ext cx="2610929" cy="16579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EB3B43-DBCF-450A-AED5-8955719BD54B}">
      <dsp:nvSpPr>
        <dsp:cNvPr id="0" name=""/>
        <dsp:cNvSpPr/>
      </dsp:nvSpPr>
      <dsp:spPr>
        <a:xfrm>
          <a:off x="2501819" y="2696233"/>
          <a:ext cx="2610929" cy="165793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Rely on evidence </a:t>
          </a:r>
          <a:r>
            <a:rPr lang="en-US" sz="1400" b="0" i="0" kern="1200"/>
            <a:t>rather than a theoretical diagnosis and the stereotypical misconception that all nurses who use substances necessarily present a risk of harm in the workplace</a:t>
          </a:r>
          <a:endParaRPr lang="en-US" sz="1400" kern="1200"/>
        </a:p>
      </dsp:txBody>
      <dsp:txXfrm>
        <a:off x="2550378" y="2744792"/>
        <a:ext cx="2513811" cy="1560821"/>
      </dsp:txXfrm>
    </dsp:sp>
    <dsp:sp modelId="{F83DD84A-AA62-4188-B332-1ACB7A5CB5AE}">
      <dsp:nvSpPr>
        <dsp:cNvPr id="0" name=""/>
        <dsp:cNvSpPr/>
      </dsp:nvSpPr>
      <dsp:spPr>
        <a:xfrm>
          <a:off x="5402851" y="2420635"/>
          <a:ext cx="2610929" cy="16579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FC979F-66FF-45BB-8BBF-E656348226CA}">
      <dsp:nvSpPr>
        <dsp:cNvPr id="0" name=""/>
        <dsp:cNvSpPr/>
      </dsp:nvSpPr>
      <dsp:spPr>
        <a:xfrm>
          <a:off x="5692954" y="2696233"/>
          <a:ext cx="2610929" cy="165793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a:t>Offer pre-disability treatment resources that are evidence-based, non-intrusive, voluntary, confidential, and can be accessed through health benefit packages while remaining at work</a:t>
          </a:r>
          <a:endParaRPr lang="en-US" sz="1400" kern="1200"/>
        </a:p>
      </dsp:txBody>
      <dsp:txXfrm>
        <a:off x="5741513" y="2744792"/>
        <a:ext cx="2513811" cy="156082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F10CAB-DFE9-49D8-84C9-47151FC4FAE4}">
      <dsp:nvSpPr>
        <dsp:cNvPr id="0" name=""/>
        <dsp:cNvSpPr/>
      </dsp:nvSpPr>
      <dsp:spPr>
        <a:xfrm>
          <a:off x="8215" y="0"/>
          <a:ext cx="5832871" cy="4357524"/>
        </a:xfrm>
        <a:prstGeom prst="homePlate">
          <a:avLst>
            <a:gd name="adj" fmla="val 25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71" tIns="58420" rIns="823083" bIns="58420" numCol="1" spcCol="1270" anchor="t" anchorCtr="0">
          <a:noAutofit/>
        </a:bodyPr>
        <a:lstStyle/>
        <a:p>
          <a:pPr marL="0" lvl="0" indent="0" algn="l" defTabSz="1022350">
            <a:lnSpc>
              <a:spcPct val="90000"/>
            </a:lnSpc>
            <a:spcBef>
              <a:spcPct val="0"/>
            </a:spcBef>
            <a:spcAft>
              <a:spcPct val="35000"/>
            </a:spcAft>
            <a:buNone/>
          </a:pPr>
          <a:r>
            <a:rPr lang="en-US" sz="2300" b="1" i="0" kern="1200"/>
            <a:t>Nurses whose practice </a:t>
          </a:r>
          <a:r>
            <a:rPr lang="en-US" sz="2300" b="1" i="0" u="sng" kern="1200"/>
            <a:t>is affected</a:t>
          </a:r>
          <a:r>
            <a:rPr lang="en-US" sz="2300" b="1" i="0" kern="1200"/>
            <a:t> by substance use should be treated the same way that nurses with any other potentially impairing condition or factor would be treated: </a:t>
          </a:r>
          <a:endParaRPr lang="en-US" sz="2300" kern="1200"/>
        </a:p>
        <a:p>
          <a:pPr marL="171450" lvl="1" indent="-171450" algn="l" defTabSz="800100">
            <a:lnSpc>
              <a:spcPct val="90000"/>
            </a:lnSpc>
            <a:spcBef>
              <a:spcPct val="0"/>
            </a:spcBef>
            <a:spcAft>
              <a:spcPct val="15000"/>
            </a:spcAft>
            <a:buChar char="•"/>
          </a:pPr>
          <a:r>
            <a:rPr lang="en-US" sz="1800" b="0" i="0" kern="1200"/>
            <a:t>The response to nurse impairment must be: </a:t>
          </a:r>
          <a:endParaRPr lang="en-US" sz="1800" kern="1200"/>
        </a:p>
        <a:p>
          <a:pPr marL="342900" lvl="2" indent="-171450" algn="l" defTabSz="800100">
            <a:lnSpc>
              <a:spcPct val="90000"/>
            </a:lnSpc>
            <a:spcBef>
              <a:spcPct val="0"/>
            </a:spcBef>
            <a:spcAft>
              <a:spcPct val="15000"/>
            </a:spcAft>
            <a:buChar char="•"/>
          </a:pPr>
          <a:r>
            <a:rPr lang="en-US" sz="1800" b="0" i="0" kern="1200"/>
            <a:t>Proportionate</a:t>
          </a:r>
          <a:endParaRPr lang="en-US" sz="1800" kern="1200"/>
        </a:p>
        <a:p>
          <a:pPr marL="342900" lvl="2" indent="-171450" algn="l" defTabSz="800100">
            <a:lnSpc>
              <a:spcPct val="90000"/>
            </a:lnSpc>
            <a:spcBef>
              <a:spcPct val="0"/>
            </a:spcBef>
            <a:spcAft>
              <a:spcPct val="15000"/>
            </a:spcAft>
            <a:buChar char="•"/>
          </a:pPr>
          <a:r>
            <a:rPr lang="en-US" sz="1800" b="0" i="0" kern="1200"/>
            <a:t>Reasonable</a:t>
          </a:r>
          <a:endParaRPr lang="en-US" sz="1800" kern="1200"/>
        </a:p>
        <a:p>
          <a:pPr marL="342900" lvl="2" indent="-171450" algn="l" defTabSz="800100">
            <a:lnSpc>
              <a:spcPct val="90000"/>
            </a:lnSpc>
            <a:spcBef>
              <a:spcPct val="0"/>
            </a:spcBef>
            <a:spcAft>
              <a:spcPct val="15000"/>
            </a:spcAft>
            <a:buChar char="•"/>
          </a:pPr>
          <a:r>
            <a:rPr lang="en-US" sz="1800" b="0" i="0" kern="1200"/>
            <a:t>Informed by an assessment of risk and job performance</a:t>
          </a:r>
          <a:endParaRPr lang="en-US" sz="1800" kern="1200"/>
        </a:p>
      </dsp:txBody>
      <dsp:txXfrm>
        <a:off x="8215" y="0"/>
        <a:ext cx="5288181" cy="4357524"/>
      </dsp:txXfrm>
    </dsp:sp>
    <dsp:sp modelId="{F2093E0B-2412-45E5-80FA-F97D503EE3DE}">
      <dsp:nvSpPr>
        <dsp:cNvPr id="0" name=""/>
        <dsp:cNvSpPr/>
      </dsp:nvSpPr>
      <dsp:spPr>
        <a:xfrm>
          <a:off x="4674512" y="0"/>
          <a:ext cx="5832871" cy="4357524"/>
        </a:xfrm>
        <a:prstGeom prst="chevron">
          <a:avLst>
            <a:gd name="adj" fmla="val 25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71" tIns="58420" rIns="205771" bIns="58420" numCol="1" spcCol="1270" anchor="t" anchorCtr="0">
          <a:noAutofit/>
        </a:bodyPr>
        <a:lstStyle/>
        <a:p>
          <a:pPr marL="0" lvl="0" indent="0" algn="l" defTabSz="1022350">
            <a:lnSpc>
              <a:spcPct val="90000"/>
            </a:lnSpc>
            <a:spcBef>
              <a:spcPct val="0"/>
            </a:spcBef>
            <a:spcAft>
              <a:spcPct val="35000"/>
            </a:spcAft>
            <a:buNone/>
          </a:pPr>
          <a:r>
            <a:rPr lang="en-US" sz="2300" b="0" i="0" kern="1200"/>
            <a:t>Offering all nurses a full menu of substance use services that are:</a:t>
          </a:r>
          <a:endParaRPr lang="en-US" sz="2300" kern="1200"/>
        </a:p>
        <a:p>
          <a:pPr marL="171450" lvl="1" indent="-171450" algn="l" defTabSz="800100">
            <a:lnSpc>
              <a:spcPct val="90000"/>
            </a:lnSpc>
            <a:spcBef>
              <a:spcPct val="0"/>
            </a:spcBef>
            <a:spcAft>
              <a:spcPct val="15000"/>
            </a:spcAft>
            <a:buChar char="•"/>
          </a:pPr>
          <a:r>
            <a:rPr lang="en-US" sz="1800" b="0" i="0" kern="1200"/>
            <a:t>voluntary and non-coercive</a:t>
          </a:r>
          <a:endParaRPr lang="en-US" sz="1800" kern="1200"/>
        </a:p>
        <a:p>
          <a:pPr marL="171450" lvl="1" indent="-171450" algn="l" defTabSz="800100">
            <a:lnSpc>
              <a:spcPct val="90000"/>
            </a:lnSpc>
            <a:spcBef>
              <a:spcPct val="0"/>
            </a:spcBef>
            <a:spcAft>
              <a:spcPct val="15000"/>
            </a:spcAft>
            <a:buChar char="•"/>
          </a:pPr>
          <a:r>
            <a:rPr lang="en-US" sz="1800" b="0" i="0" kern="1200"/>
            <a:t>confidential</a:t>
          </a:r>
          <a:endParaRPr lang="en-US" sz="1800" kern="1200"/>
        </a:p>
        <a:p>
          <a:pPr marL="171450" lvl="1" indent="-171450" algn="l" defTabSz="800100">
            <a:lnSpc>
              <a:spcPct val="90000"/>
            </a:lnSpc>
            <a:spcBef>
              <a:spcPct val="0"/>
            </a:spcBef>
            <a:spcAft>
              <a:spcPct val="15000"/>
            </a:spcAft>
            <a:buChar char="•"/>
          </a:pPr>
          <a:r>
            <a:rPr lang="en-US" sz="1800" b="0" i="0" kern="1200"/>
            <a:t>individualized</a:t>
          </a:r>
          <a:endParaRPr lang="en-US" sz="1800" kern="1200"/>
        </a:p>
        <a:p>
          <a:pPr marL="171450" lvl="1" indent="-171450" algn="l" defTabSz="800100">
            <a:lnSpc>
              <a:spcPct val="90000"/>
            </a:lnSpc>
            <a:spcBef>
              <a:spcPct val="0"/>
            </a:spcBef>
            <a:spcAft>
              <a:spcPct val="15000"/>
            </a:spcAft>
            <a:buChar char="•"/>
          </a:pPr>
          <a:r>
            <a:rPr lang="en-US" sz="1800" b="0" i="0" kern="1200"/>
            <a:t>evidence-based </a:t>
          </a:r>
          <a:endParaRPr lang="en-US" sz="1800" kern="1200"/>
        </a:p>
        <a:p>
          <a:pPr marL="171450" lvl="1" indent="-171450" algn="l" defTabSz="800100">
            <a:lnSpc>
              <a:spcPct val="90000"/>
            </a:lnSpc>
            <a:spcBef>
              <a:spcPct val="0"/>
            </a:spcBef>
            <a:spcAft>
              <a:spcPct val="15000"/>
            </a:spcAft>
            <a:buChar char="•"/>
          </a:pPr>
          <a:r>
            <a:rPr lang="en-US" sz="1800" b="0" i="0" kern="1200"/>
            <a:t>harm-reduction based </a:t>
          </a:r>
          <a:endParaRPr lang="en-US" sz="1800" kern="1200"/>
        </a:p>
        <a:p>
          <a:pPr marL="171450" lvl="1" indent="-171450" algn="l" defTabSz="800100">
            <a:lnSpc>
              <a:spcPct val="90000"/>
            </a:lnSpc>
            <a:spcBef>
              <a:spcPct val="0"/>
            </a:spcBef>
            <a:spcAft>
              <a:spcPct val="15000"/>
            </a:spcAft>
            <a:buChar char="•"/>
          </a:pPr>
          <a:r>
            <a:rPr lang="en-US" sz="1800" b="0" i="0" kern="1200"/>
            <a:t>can be accessed through health benefit packages</a:t>
          </a:r>
          <a:endParaRPr lang="en-US" sz="1800" kern="1200"/>
        </a:p>
        <a:p>
          <a:pPr marL="171450" lvl="1" indent="-171450" algn="l" defTabSz="800100">
            <a:lnSpc>
              <a:spcPct val="90000"/>
            </a:lnSpc>
            <a:spcBef>
              <a:spcPct val="0"/>
            </a:spcBef>
            <a:spcAft>
              <a:spcPct val="15000"/>
            </a:spcAft>
            <a:buChar char="•"/>
          </a:pPr>
          <a:r>
            <a:rPr lang="en-US" sz="1800" b="0" i="0" kern="1200"/>
            <a:t>do not</a:t>
          </a:r>
          <a:r>
            <a:rPr lang="en-US" sz="1800" kern="1200"/>
            <a:t> </a:t>
          </a:r>
          <a:r>
            <a:rPr lang="en-US" sz="1800" b="0" i="0" kern="1200"/>
            <a:t>require 24/7 abstinence of all psychoactive substances and compliance monitoring</a:t>
          </a:r>
          <a:endParaRPr lang="en-US" sz="1800" kern="1200"/>
        </a:p>
      </dsp:txBody>
      <dsp:txXfrm>
        <a:off x="5763893" y="0"/>
        <a:ext cx="3654109" cy="43575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1BC68A-8C65-4505-B31A-A4037D77B321}">
      <dsp:nvSpPr>
        <dsp:cNvPr id="0" name=""/>
        <dsp:cNvSpPr/>
      </dsp:nvSpPr>
      <dsp:spPr>
        <a:xfrm>
          <a:off x="776" y="636025"/>
          <a:ext cx="3029842" cy="424178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36218" tIns="330200" rIns="236218" bIns="330200" numCol="1" spcCol="1270" anchor="t" anchorCtr="0">
          <a:noAutofit/>
        </a:bodyPr>
        <a:lstStyle/>
        <a:p>
          <a:pPr marL="0" lvl="0" indent="0" algn="l" defTabSz="1111250">
            <a:lnSpc>
              <a:spcPct val="90000"/>
            </a:lnSpc>
            <a:spcBef>
              <a:spcPct val="0"/>
            </a:spcBef>
            <a:spcAft>
              <a:spcPct val="35000"/>
            </a:spcAft>
            <a:buNone/>
          </a:pPr>
          <a:r>
            <a:rPr lang="en-US" sz="2500" b="0" i="0" kern="1200" dirty="0"/>
            <a:t>To prevent workers from being impaired by substance use in the workplace</a:t>
          </a:r>
          <a:endParaRPr lang="en-US" sz="2500" kern="1200" dirty="0"/>
        </a:p>
      </dsp:txBody>
      <dsp:txXfrm>
        <a:off x="776" y="2247902"/>
        <a:ext cx="3029842" cy="2545068"/>
      </dsp:txXfrm>
    </dsp:sp>
    <dsp:sp modelId="{CF55FD55-E1B9-408A-8044-529242746B3C}">
      <dsp:nvSpPr>
        <dsp:cNvPr id="0" name=""/>
        <dsp:cNvSpPr/>
      </dsp:nvSpPr>
      <dsp:spPr>
        <a:xfrm>
          <a:off x="879431" y="1060203"/>
          <a:ext cx="1272534" cy="1272534"/>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212" tIns="12700" rIns="99212"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065789" y="1246561"/>
        <a:ext cx="899818" cy="899818"/>
      </dsp:txXfrm>
    </dsp:sp>
    <dsp:sp modelId="{0AD02F99-E399-4F98-8695-F017BCF73AA8}">
      <dsp:nvSpPr>
        <dsp:cNvPr id="0" name=""/>
        <dsp:cNvSpPr/>
      </dsp:nvSpPr>
      <dsp:spPr>
        <a:xfrm>
          <a:off x="776" y="4877734"/>
          <a:ext cx="3029842" cy="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F2B2D2-100B-4BF1-A18F-B0E4A26FA356}">
      <dsp:nvSpPr>
        <dsp:cNvPr id="0" name=""/>
        <dsp:cNvSpPr/>
      </dsp:nvSpPr>
      <dsp:spPr>
        <a:xfrm>
          <a:off x="3333604" y="636025"/>
          <a:ext cx="3029842" cy="424178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36218" tIns="330200" rIns="236218" bIns="330200" numCol="1" spcCol="1270" anchor="t" anchorCtr="0">
          <a:noAutofit/>
        </a:bodyPr>
        <a:lstStyle/>
        <a:p>
          <a:pPr marL="0" lvl="0" indent="0" algn="l" defTabSz="1111250">
            <a:lnSpc>
              <a:spcPct val="90000"/>
            </a:lnSpc>
            <a:spcBef>
              <a:spcPct val="0"/>
            </a:spcBef>
            <a:spcAft>
              <a:spcPct val="35000"/>
            </a:spcAft>
            <a:buNone/>
          </a:pPr>
          <a:r>
            <a:rPr lang="en-US" sz="2500" b="0" i="0" kern="1200"/>
            <a:t>Supporting workers through a process of treatment and return to work</a:t>
          </a:r>
          <a:endParaRPr lang="en-US" sz="2500" kern="1200"/>
        </a:p>
      </dsp:txBody>
      <dsp:txXfrm>
        <a:off x="3333604" y="2247902"/>
        <a:ext cx="3029842" cy="2545068"/>
      </dsp:txXfrm>
    </dsp:sp>
    <dsp:sp modelId="{9FC20D4D-24FD-4A0A-A9C2-35933DC3FEC6}">
      <dsp:nvSpPr>
        <dsp:cNvPr id="0" name=""/>
        <dsp:cNvSpPr/>
      </dsp:nvSpPr>
      <dsp:spPr>
        <a:xfrm>
          <a:off x="4212258" y="1060203"/>
          <a:ext cx="1272534" cy="1272534"/>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212" tIns="12700" rIns="99212"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398616" y="1246561"/>
        <a:ext cx="899818" cy="899818"/>
      </dsp:txXfrm>
    </dsp:sp>
    <dsp:sp modelId="{D58ED7A2-ADA5-40AA-8FDC-842400C42818}">
      <dsp:nvSpPr>
        <dsp:cNvPr id="0" name=""/>
        <dsp:cNvSpPr/>
      </dsp:nvSpPr>
      <dsp:spPr>
        <a:xfrm>
          <a:off x="3333604" y="4877734"/>
          <a:ext cx="3029842"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3B7134-E2A1-4BFF-9D08-F6185D9A88DF}">
      <dsp:nvSpPr>
        <dsp:cNvPr id="0" name=""/>
        <dsp:cNvSpPr/>
      </dsp:nvSpPr>
      <dsp:spPr>
        <a:xfrm>
          <a:off x="0" y="150572"/>
          <a:ext cx="6364224" cy="257034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a:t>There is no credible research literature to suggest that there is a strong or causal relationship between employees diagnosed with Substance Use Disorder and adverse workplace outcomes.</a:t>
          </a:r>
          <a:endParaRPr lang="en-US" sz="2500" kern="1200"/>
        </a:p>
      </dsp:txBody>
      <dsp:txXfrm>
        <a:off x="125474" y="276046"/>
        <a:ext cx="6113276" cy="2319395"/>
      </dsp:txXfrm>
    </dsp:sp>
    <dsp:sp modelId="{3217780C-C049-4B49-8D5C-6D5BC1BEC4FF}">
      <dsp:nvSpPr>
        <dsp:cNvPr id="0" name=""/>
        <dsp:cNvSpPr/>
      </dsp:nvSpPr>
      <dsp:spPr>
        <a:xfrm>
          <a:off x="0" y="2792916"/>
          <a:ext cx="6364224" cy="2570343"/>
        </a:xfrm>
        <a:prstGeom prst="roundRect">
          <a:avLst/>
        </a:prstGeom>
        <a:solidFill>
          <a:schemeClr val="accent2">
            <a:hueOff val="-2449550"/>
            <a:satOff val="-11314"/>
            <a:lumOff val="-23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a:t>-Chapnick, J. (2014). Beyond the label: Rethinking workplace substance use policies. Paper presented to the Human Rights Conference, Continuing Legal Education Society of British Columbia, Nov 20, 2014, Vancouver, Canada.</a:t>
          </a:r>
          <a:endParaRPr lang="en-US" sz="2500" kern="1200"/>
        </a:p>
      </dsp:txBody>
      <dsp:txXfrm>
        <a:off x="125474" y="2918390"/>
        <a:ext cx="6113276" cy="231939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2A7F7-8664-4AFE-BED4-483E149B10B3}">
      <dsp:nvSpPr>
        <dsp:cNvPr id="0" name=""/>
        <dsp:cNvSpPr/>
      </dsp:nvSpPr>
      <dsp:spPr>
        <a:xfrm>
          <a:off x="0" y="3327889"/>
          <a:ext cx="6364224" cy="218345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b="0" i="0" kern="1200"/>
            <a:t>We cannot conclude that random alcohol and drug testing is generally effective (as a deterrent to employee drug use).</a:t>
          </a:r>
          <a:endParaRPr lang="en-US" sz="1700" kern="1200"/>
        </a:p>
      </dsp:txBody>
      <dsp:txXfrm>
        <a:off x="0" y="3327889"/>
        <a:ext cx="6364224" cy="1179066"/>
      </dsp:txXfrm>
    </dsp:sp>
    <dsp:sp modelId="{89C469F8-B241-44FF-BBA1-BDDD8FCDADBD}">
      <dsp:nvSpPr>
        <dsp:cNvPr id="0" name=""/>
        <dsp:cNvSpPr/>
      </dsp:nvSpPr>
      <dsp:spPr>
        <a:xfrm>
          <a:off x="0" y="4463286"/>
          <a:ext cx="6364224" cy="100438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en-US" sz="2200" b="0" i="0" kern="1200"/>
            <a:t>-Random drug and alcohol testing for preventing injury in workers (Review- Cochrane Library, 2020)</a:t>
          </a:r>
          <a:endParaRPr lang="en-US" sz="2200" kern="1200"/>
        </a:p>
      </dsp:txBody>
      <dsp:txXfrm>
        <a:off x="0" y="4463286"/>
        <a:ext cx="6364224" cy="1004389"/>
      </dsp:txXfrm>
    </dsp:sp>
    <dsp:sp modelId="{3F4BEEE4-D5FE-445E-9426-27F9FBA550BB}">
      <dsp:nvSpPr>
        <dsp:cNvPr id="0" name=""/>
        <dsp:cNvSpPr/>
      </dsp:nvSpPr>
      <dsp:spPr>
        <a:xfrm rot="10800000">
          <a:off x="0" y="2486"/>
          <a:ext cx="6364224" cy="3358155"/>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b="0" i="0" kern="1200"/>
            <a:t>A positive drug test provides no information as to when an illicit  substance was used, how often or how much is typically used, or if the person was or ever has been impaired at work.</a:t>
          </a:r>
          <a:endParaRPr lang="en-US" sz="1700" kern="1200"/>
        </a:p>
      </dsp:txBody>
      <dsp:txXfrm rot="-10800000">
        <a:off x="0" y="2486"/>
        <a:ext cx="6364224" cy="1178712"/>
      </dsp:txXfrm>
    </dsp:sp>
    <dsp:sp modelId="{A31E6C44-EAC8-435F-BFBF-6DA118B86C88}">
      <dsp:nvSpPr>
        <dsp:cNvPr id="0" name=""/>
        <dsp:cNvSpPr/>
      </dsp:nvSpPr>
      <dsp:spPr>
        <a:xfrm>
          <a:off x="0" y="1181198"/>
          <a:ext cx="6364224" cy="1004088"/>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en-US" sz="2200" b="0" i="1" kern="1200"/>
            <a:t>-</a:t>
          </a:r>
          <a:r>
            <a:rPr lang="en-US" sz="2200" b="0" i="0" kern="1200"/>
            <a:t>Michael R. Frone, Alcohol and Illicit Drug use in the Workforce and Workplace (Washington, DC: American Psychological Association. 2013.)</a:t>
          </a:r>
          <a:endParaRPr lang="en-US" sz="2200" kern="1200"/>
        </a:p>
      </dsp:txBody>
      <dsp:txXfrm>
        <a:off x="0" y="1181198"/>
        <a:ext cx="6364224" cy="10040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AF6F1-D40B-4C1D-BDD3-7D15A887BFB6}">
      <dsp:nvSpPr>
        <dsp:cNvPr id="0" name=""/>
        <dsp:cNvSpPr/>
      </dsp:nvSpPr>
      <dsp:spPr>
        <a:xfrm>
          <a:off x="0" y="28228"/>
          <a:ext cx="6364224" cy="107932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b="0" i="0" kern="1200"/>
            <a:t>Quality healthcare is:</a:t>
          </a:r>
          <a:endParaRPr lang="en-US" sz="4500" kern="1200"/>
        </a:p>
      </dsp:txBody>
      <dsp:txXfrm>
        <a:off x="52688" y="80916"/>
        <a:ext cx="6258848" cy="973949"/>
      </dsp:txXfrm>
    </dsp:sp>
    <dsp:sp modelId="{1AED9A26-53A1-467E-9756-06F5F1F67A50}">
      <dsp:nvSpPr>
        <dsp:cNvPr id="0" name=""/>
        <dsp:cNvSpPr/>
      </dsp:nvSpPr>
      <dsp:spPr>
        <a:xfrm>
          <a:off x="0" y="1107553"/>
          <a:ext cx="6364224" cy="4378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064" tIns="57150" rIns="320040" bIns="57150" numCol="1" spcCol="1270" anchor="t" anchorCtr="0">
          <a:noAutofit/>
        </a:bodyPr>
        <a:lstStyle/>
        <a:p>
          <a:pPr marL="285750" lvl="1" indent="-285750" algn="l" defTabSz="1555750">
            <a:lnSpc>
              <a:spcPct val="90000"/>
            </a:lnSpc>
            <a:spcBef>
              <a:spcPct val="0"/>
            </a:spcBef>
            <a:spcAft>
              <a:spcPct val="20000"/>
            </a:spcAft>
            <a:buChar char="•"/>
          </a:pPr>
          <a:r>
            <a:rPr lang="en-US" sz="3500" b="0" i="0" kern="1200"/>
            <a:t>Patient centred (informed consent, choice, control)</a:t>
          </a:r>
          <a:endParaRPr lang="en-US" sz="3500" kern="1200"/>
        </a:p>
        <a:p>
          <a:pPr marL="285750" lvl="1" indent="-285750" algn="l" defTabSz="1555750">
            <a:lnSpc>
              <a:spcPct val="90000"/>
            </a:lnSpc>
            <a:spcBef>
              <a:spcPct val="0"/>
            </a:spcBef>
            <a:spcAft>
              <a:spcPct val="20000"/>
            </a:spcAft>
            <a:buChar char="•"/>
          </a:pPr>
          <a:r>
            <a:rPr lang="en-US" sz="3500" b="0" i="0" kern="1200"/>
            <a:t>Specific to individual clinical needs</a:t>
          </a:r>
          <a:endParaRPr lang="en-US" sz="3500" kern="1200"/>
        </a:p>
        <a:p>
          <a:pPr marL="285750" lvl="1" indent="-285750" algn="l" defTabSz="1555750">
            <a:lnSpc>
              <a:spcPct val="90000"/>
            </a:lnSpc>
            <a:spcBef>
              <a:spcPct val="0"/>
            </a:spcBef>
            <a:spcAft>
              <a:spcPct val="20000"/>
            </a:spcAft>
            <a:buChar char="•"/>
          </a:pPr>
          <a:r>
            <a:rPr lang="en-US" sz="3500" b="0" i="0" kern="1200"/>
            <a:t>Respectful of patients needs and values</a:t>
          </a:r>
          <a:endParaRPr lang="en-US" sz="3500" kern="1200"/>
        </a:p>
        <a:p>
          <a:pPr marL="285750" lvl="1" indent="-285750" algn="l" defTabSz="1555750">
            <a:lnSpc>
              <a:spcPct val="90000"/>
            </a:lnSpc>
            <a:spcBef>
              <a:spcPct val="0"/>
            </a:spcBef>
            <a:spcAft>
              <a:spcPct val="20000"/>
            </a:spcAft>
            <a:buChar char="•"/>
          </a:pPr>
          <a:r>
            <a:rPr lang="en-US" sz="3500" b="0" i="0" kern="1200"/>
            <a:t>Evidence based</a:t>
          </a:r>
          <a:br>
            <a:rPr lang="en-US" sz="3500" b="0" kern="1200"/>
          </a:br>
          <a:r>
            <a:rPr lang="en-US" sz="3500" b="0" i="0" kern="1200"/>
            <a:t>-BC Ministry of Health</a:t>
          </a:r>
          <a:endParaRPr lang="en-US" sz="3500" kern="1200"/>
        </a:p>
      </dsp:txBody>
      <dsp:txXfrm>
        <a:off x="0" y="1107553"/>
        <a:ext cx="6364224" cy="437804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598892-F076-4800-8734-92DE927C1735}">
      <dsp:nvSpPr>
        <dsp:cNvPr id="0" name=""/>
        <dsp:cNvSpPr/>
      </dsp:nvSpPr>
      <dsp:spPr>
        <a:xfrm>
          <a:off x="0" y="455833"/>
          <a:ext cx="4443154" cy="3024000"/>
        </a:xfrm>
        <a:prstGeom prst="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4838" tIns="624840" rIns="344838" bIns="213360" numCol="1" spcCol="1270" anchor="t" anchorCtr="0">
          <a:noAutofit/>
        </a:bodyPr>
        <a:lstStyle/>
        <a:p>
          <a:pPr marL="285750" lvl="1" indent="-285750" algn="l" defTabSz="1333500">
            <a:lnSpc>
              <a:spcPct val="90000"/>
            </a:lnSpc>
            <a:spcBef>
              <a:spcPct val="0"/>
            </a:spcBef>
            <a:spcAft>
              <a:spcPct val="15000"/>
            </a:spcAft>
            <a:buChar char="•"/>
          </a:pPr>
          <a:r>
            <a:rPr lang="en-US" sz="3000" kern="1200"/>
            <a:t>78 nurses entered into agreements</a:t>
          </a:r>
        </a:p>
        <a:p>
          <a:pPr marL="285750" lvl="1" indent="-285750" algn="l" defTabSz="1333500">
            <a:lnSpc>
              <a:spcPct val="90000"/>
            </a:lnSpc>
            <a:spcBef>
              <a:spcPct val="0"/>
            </a:spcBef>
            <a:spcAft>
              <a:spcPct val="15000"/>
            </a:spcAft>
            <a:buChar char="•"/>
          </a:pPr>
          <a:r>
            <a:rPr lang="en-US" sz="3000" b="0" kern="1200"/>
            <a:t>60 additional nurses didn’t renew their licenses</a:t>
          </a:r>
          <a:endParaRPr lang="en-US" sz="3000" kern="1200"/>
        </a:p>
      </dsp:txBody>
      <dsp:txXfrm>
        <a:off x="0" y="455833"/>
        <a:ext cx="4443154" cy="3024000"/>
      </dsp:txXfrm>
    </dsp:sp>
    <dsp:sp modelId="{24CECF5C-EF2B-4742-A7F6-814DEA9B7398}">
      <dsp:nvSpPr>
        <dsp:cNvPr id="0" name=""/>
        <dsp:cNvSpPr/>
      </dsp:nvSpPr>
      <dsp:spPr>
        <a:xfrm>
          <a:off x="222157" y="13033"/>
          <a:ext cx="3110207" cy="88560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7558" tIns="0" rIns="117558" bIns="0" numCol="1" spcCol="1270" anchor="ctr" anchorCtr="0">
          <a:noAutofit/>
        </a:bodyPr>
        <a:lstStyle/>
        <a:p>
          <a:pPr marL="0" lvl="0" indent="0" algn="l" defTabSz="1333500">
            <a:lnSpc>
              <a:spcPct val="90000"/>
            </a:lnSpc>
            <a:spcBef>
              <a:spcPct val="0"/>
            </a:spcBef>
            <a:spcAft>
              <a:spcPct val="35000"/>
            </a:spcAft>
            <a:buNone/>
          </a:pPr>
          <a:r>
            <a:rPr lang="en-US" sz="3000" b="0" kern="1200"/>
            <a:t>2019-2023:</a:t>
          </a:r>
          <a:endParaRPr lang="en-US" sz="3000" kern="1200"/>
        </a:p>
      </dsp:txBody>
      <dsp:txXfrm>
        <a:off x="265388" y="56264"/>
        <a:ext cx="3023745" cy="79913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8EFBA8-F6C5-4DB9-94F9-AEC6095F774D}">
      <dsp:nvSpPr>
        <dsp:cNvPr id="0" name=""/>
        <dsp:cNvSpPr/>
      </dsp:nvSpPr>
      <dsp:spPr>
        <a:xfrm>
          <a:off x="0" y="450"/>
          <a:ext cx="10168127" cy="105522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0F50C8-7EE6-4791-8B31-D23FC009EB5F}">
      <dsp:nvSpPr>
        <dsp:cNvPr id="0" name=""/>
        <dsp:cNvSpPr/>
      </dsp:nvSpPr>
      <dsp:spPr>
        <a:xfrm>
          <a:off x="319204" y="237875"/>
          <a:ext cx="580371" cy="5803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6B9336-D28C-443F-9C0C-04776FAA7020}">
      <dsp:nvSpPr>
        <dsp:cNvPr id="0" name=""/>
        <dsp:cNvSpPr/>
      </dsp:nvSpPr>
      <dsp:spPr>
        <a:xfrm>
          <a:off x="1218780" y="450"/>
          <a:ext cx="8949347" cy="10552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678" tIns="111678" rIns="111678" bIns="111678" numCol="1" spcCol="1270" anchor="ctr" anchorCtr="0">
          <a:noAutofit/>
        </a:bodyPr>
        <a:lstStyle/>
        <a:p>
          <a:pPr marL="0" lvl="0" indent="0" algn="l" defTabSz="933450">
            <a:lnSpc>
              <a:spcPct val="100000"/>
            </a:lnSpc>
            <a:spcBef>
              <a:spcPct val="0"/>
            </a:spcBef>
            <a:spcAft>
              <a:spcPct val="35000"/>
            </a:spcAft>
            <a:buNone/>
          </a:pPr>
          <a:r>
            <a:rPr lang="en-US" sz="2100" b="0" i="0" kern="1200"/>
            <a:t>Beyond the Label: Rethinking Workplace Substance Use Policy (2014). Chapnick, J.</a:t>
          </a:r>
          <a:endParaRPr lang="en-US" sz="2100" kern="1200"/>
        </a:p>
      </dsp:txBody>
      <dsp:txXfrm>
        <a:off x="1218780" y="450"/>
        <a:ext cx="8949347" cy="1055221"/>
      </dsp:txXfrm>
    </dsp:sp>
    <dsp:sp modelId="{A6FD4FCE-692E-47D9-8E3F-AFA71CCFBC0F}">
      <dsp:nvSpPr>
        <dsp:cNvPr id="0" name=""/>
        <dsp:cNvSpPr/>
      </dsp:nvSpPr>
      <dsp:spPr>
        <a:xfrm>
          <a:off x="0" y="1319477"/>
          <a:ext cx="10168127" cy="105522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FF61FE-BA8A-4609-A8F5-4D878A9400F1}">
      <dsp:nvSpPr>
        <dsp:cNvPr id="0" name=""/>
        <dsp:cNvSpPr/>
      </dsp:nvSpPr>
      <dsp:spPr>
        <a:xfrm>
          <a:off x="319204" y="1556902"/>
          <a:ext cx="580371" cy="5803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0F0D06-40BC-4E87-8C3F-6D40B11509A7}">
      <dsp:nvSpPr>
        <dsp:cNvPr id="0" name=""/>
        <dsp:cNvSpPr/>
      </dsp:nvSpPr>
      <dsp:spPr>
        <a:xfrm>
          <a:off x="1218780" y="1319477"/>
          <a:ext cx="8949347" cy="10552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678" tIns="111678" rIns="111678" bIns="111678" numCol="1" spcCol="1270" anchor="ctr" anchorCtr="0">
          <a:noAutofit/>
        </a:bodyPr>
        <a:lstStyle/>
        <a:p>
          <a:pPr marL="0" lvl="0" indent="0" algn="l" defTabSz="933450">
            <a:lnSpc>
              <a:spcPct val="100000"/>
            </a:lnSpc>
            <a:spcBef>
              <a:spcPct val="0"/>
            </a:spcBef>
            <a:spcAft>
              <a:spcPct val="35000"/>
            </a:spcAft>
            <a:buNone/>
          </a:pPr>
          <a:r>
            <a:rPr lang="en-US" sz="2100" b="0" i="0" kern="1200"/>
            <a:t>Test Em’ All: Drug Testing Law and Policy (2016). Chapnick, J.</a:t>
          </a:r>
          <a:endParaRPr lang="en-US" sz="2100" kern="1200"/>
        </a:p>
      </dsp:txBody>
      <dsp:txXfrm>
        <a:off x="1218780" y="1319477"/>
        <a:ext cx="8949347" cy="1055221"/>
      </dsp:txXfrm>
    </dsp:sp>
    <dsp:sp modelId="{5132EC7A-D4A9-4A31-A552-989A92CDDBF6}">
      <dsp:nvSpPr>
        <dsp:cNvPr id="0" name=""/>
        <dsp:cNvSpPr/>
      </dsp:nvSpPr>
      <dsp:spPr>
        <a:xfrm>
          <a:off x="0" y="2638503"/>
          <a:ext cx="10168127" cy="105522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F136DC-D4C8-43EC-BB76-36F5360FC9D3}">
      <dsp:nvSpPr>
        <dsp:cNvPr id="0" name=""/>
        <dsp:cNvSpPr/>
      </dsp:nvSpPr>
      <dsp:spPr>
        <a:xfrm>
          <a:off x="319204" y="2875928"/>
          <a:ext cx="580371" cy="5803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414620-C408-4EC8-B45A-44D4233CCEF7}">
      <dsp:nvSpPr>
        <dsp:cNvPr id="0" name=""/>
        <dsp:cNvSpPr/>
      </dsp:nvSpPr>
      <dsp:spPr>
        <a:xfrm>
          <a:off x="1218780" y="2638503"/>
          <a:ext cx="8949347" cy="10552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678" tIns="111678" rIns="111678" bIns="111678" numCol="1" spcCol="1270" anchor="ctr" anchorCtr="0">
          <a:noAutofit/>
        </a:bodyPr>
        <a:lstStyle/>
        <a:p>
          <a:pPr marL="0" lvl="0" indent="0" algn="l" defTabSz="933450">
            <a:lnSpc>
              <a:spcPct val="100000"/>
            </a:lnSpc>
            <a:spcBef>
              <a:spcPct val="0"/>
            </a:spcBef>
            <a:spcAft>
              <a:spcPct val="35000"/>
            </a:spcAft>
            <a:buNone/>
          </a:pPr>
          <a:r>
            <a:rPr lang="en-US" sz="2100" b="0" i="0" kern="1200"/>
            <a:t>The Business of Managing Nurses Substance Use (2019). Ross, Dr. C.</a:t>
          </a:r>
          <a:br>
            <a:rPr lang="en-US" sz="2100" kern="1200"/>
          </a:br>
          <a:endParaRPr lang="en-US" sz="2100" kern="1200"/>
        </a:p>
      </dsp:txBody>
      <dsp:txXfrm>
        <a:off x="1218780" y="2638503"/>
        <a:ext cx="8949347" cy="105522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B4A1C-4C4D-4CF4-8370-0A3CC57AC53F}">
      <dsp:nvSpPr>
        <dsp:cNvPr id="0" name=""/>
        <dsp:cNvSpPr/>
      </dsp:nvSpPr>
      <dsp:spPr>
        <a:xfrm>
          <a:off x="1590332" y="205"/>
          <a:ext cx="3488471" cy="209308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kern="1200"/>
            <a:t>Nakhaee et al., (2024) found that court-mandated treatment in Iran resulted in a 96.4% relapse rate “within the first two months after discharge” (p. 2).</a:t>
          </a:r>
          <a:endParaRPr lang="en-US" sz="1600" kern="1200"/>
        </a:p>
      </dsp:txBody>
      <dsp:txXfrm>
        <a:off x="1590332" y="205"/>
        <a:ext cx="3488471" cy="2093083"/>
      </dsp:txXfrm>
    </dsp:sp>
    <dsp:sp modelId="{0D3223BD-2A61-4898-BDE6-D4039C32CDF7}">
      <dsp:nvSpPr>
        <dsp:cNvPr id="0" name=""/>
        <dsp:cNvSpPr/>
      </dsp:nvSpPr>
      <dsp:spPr>
        <a:xfrm>
          <a:off x="5427651" y="205"/>
          <a:ext cx="3488471" cy="2093083"/>
        </a:xfrm>
        <a:prstGeom prst="rect">
          <a:avLst/>
        </a:prstGeom>
        <a:solidFill>
          <a:schemeClr val="accent5">
            <a:hueOff val="5803288"/>
            <a:satOff val="2564"/>
            <a:lumOff val="-28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kern="1200" dirty="0"/>
            <a:t>Systematic review from </a:t>
          </a:r>
          <a:r>
            <a:rPr lang="en-CA" sz="1600" kern="1200" dirty="0" err="1"/>
            <a:t>Werb</a:t>
          </a:r>
          <a:r>
            <a:rPr lang="en-CA" sz="1600" kern="1200" dirty="0"/>
            <a:t> et al., (2016) reveal that the current body of evidence on involuntary treatment demonstrates both a lack of benefits and a significant potential for harm. </a:t>
          </a:r>
          <a:endParaRPr lang="en-US" sz="1600" kern="1200" dirty="0"/>
        </a:p>
      </dsp:txBody>
      <dsp:txXfrm>
        <a:off x="5427651" y="205"/>
        <a:ext cx="3488471" cy="2093083"/>
      </dsp:txXfrm>
    </dsp:sp>
    <dsp:sp modelId="{0289757D-6159-4568-A17C-8CC35ADD1197}">
      <dsp:nvSpPr>
        <dsp:cNvPr id="0" name=""/>
        <dsp:cNvSpPr/>
      </dsp:nvSpPr>
      <dsp:spPr>
        <a:xfrm>
          <a:off x="1590332" y="2442135"/>
          <a:ext cx="3488471" cy="2093083"/>
        </a:xfrm>
        <a:prstGeom prst="rect">
          <a:avLst/>
        </a:prstGeom>
        <a:solidFill>
          <a:schemeClr val="accent5">
            <a:hueOff val="11606576"/>
            <a:satOff val="5128"/>
            <a:lumOff val="-56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kern="1200"/>
            <a:t>Ledberg and Reitan (2022) found that “the risk of dying after discharge from compulsory care for substance abuse is high” (p. 1)</a:t>
          </a:r>
          <a:endParaRPr lang="en-US" sz="1600" kern="1200"/>
        </a:p>
      </dsp:txBody>
      <dsp:txXfrm>
        <a:off x="1590332" y="2442135"/>
        <a:ext cx="3488471" cy="2093083"/>
      </dsp:txXfrm>
    </dsp:sp>
    <dsp:sp modelId="{1FC5A1D5-14B6-4993-9B81-E504D9C6C79D}">
      <dsp:nvSpPr>
        <dsp:cNvPr id="0" name=""/>
        <dsp:cNvSpPr/>
      </dsp:nvSpPr>
      <dsp:spPr>
        <a:xfrm>
          <a:off x="5427651" y="2442135"/>
          <a:ext cx="3488471" cy="2093083"/>
        </a:xfrm>
        <a:prstGeom prst="rect">
          <a:avLst/>
        </a:prstGeom>
        <a:solidFill>
          <a:schemeClr val="accent5">
            <a:hueOff val="17409864"/>
            <a:satOff val="7692"/>
            <a:lumOff val="-84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kern="1200" dirty="0"/>
            <a:t>“Existing evidence suggests that mandatory addiction treatment does not lead to significant improvements in substance use outcomes and can be destabilizing, increasing the risk of subsequent overdose” (</a:t>
          </a:r>
          <a:r>
            <a:rPr lang="en-CA" sz="1600" kern="1200" dirty="0" err="1"/>
            <a:t>Pilarinos</a:t>
          </a:r>
          <a:r>
            <a:rPr lang="en-CA" sz="1600" kern="1200" dirty="0"/>
            <a:t>, Kendall, Fast, &amp; </a:t>
          </a:r>
          <a:r>
            <a:rPr lang="en-CA" sz="1600" kern="1200" dirty="0" err="1"/>
            <a:t>DeBeck</a:t>
          </a:r>
          <a:r>
            <a:rPr lang="en-CA" sz="1600" kern="1200" dirty="0"/>
            <a:t>, 2018, p. E1219)</a:t>
          </a:r>
          <a:endParaRPr lang="en-US" sz="1600" kern="1200" dirty="0"/>
        </a:p>
      </dsp:txBody>
      <dsp:txXfrm>
        <a:off x="5427651" y="2442135"/>
        <a:ext cx="3488471" cy="209308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B94034-8519-4365-A163-5D1C556114AD}">
      <dsp:nvSpPr>
        <dsp:cNvPr id="0" name=""/>
        <dsp:cNvSpPr/>
      </dsp:nvSpPr>
      <dsp:spPr>
        <a:xfrm>
          <a:off x="0" y="1803"/>
          <a:ext cx="1016812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F1BA13-8EA3-4585-AE87-F69FBB76A61A}">
      <dsp:nvSpPr>
        <dsp:cNvPr id="0" name=""/>
        <dsp:cNvSpPr/>
      </dsp:nvSpPr>
      <dsp:spPr>
        <a:xfrm>
          <a:off x="0" y="1803"/>
          <a:ext cx="10168127" cy="6150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CA" sz="1200" kern="1200"/>
            <a:t>Bacchi, C. (2012). Introducing the ‘What’s the Problem Represented to be?’ approach. In A. Bletsas &amp; C. Beasley (Eds.), Engaging with Carol Bacchi: Strategic Interventions and Exchanges (pp. 21–24). University of Adelaide Press.</a:t>
          </a:r>
          <a:endParaRPr lang="en-US" sz="1200" kern="1200"/>
        </a:p>
      </dsp:txBody>
      <dsp:txXfrm>
        <a:off x="0" y="1803"/>
        <a:ext cx="10168127" cy="615094"/>
      </dsp:txXfrm>
    </dsp:sp>
    <dsp:sp modelId="{41DFE177-DB42-4822-B06F-EBE0E3BAF233}">
      <dsp:nvSpPr>
        <dsp:cNvPr id="0" name=""/>
        <dsp:cNvSpPr/>
      </dsp:nvSpPr>
      <dsp:spPr>
        <a:xfrm>
          <a:off x="0" y="616898"/>
          <a:ext cx="1016812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C65913-20FF-4B9B-B00C-60A41B5A0FCC}">
      <dsp:nvSpPr>
        <dsp:cNvPr id="0" name=""/>
        <dsp:cNvSpPr/>
      </dsp:nvSpPr>
      <dsp:spPr>
        <a:xfrm>
          <a:off x="0" y="616898"/>
          <a:ext cx="10168127" cy="6150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CA" sz="1200" kern="1200"/>
            <a:t>Boyd, S., Carter, C.I., &amp; MacPherson, D. (2016). More Harm Than Good: Drug Policy in Canada. </a:t>
          </a:r>
          <a:r>
            <a:rPr lang="en-CA" sz="1200" i="1" kern="1200"/>
            <a:t>Fernwood Publishing.</a:t>
          </a:r>
          <a:r>
            <a:rPr lang="en-CA" sz="1200" kern="1200"/>
            <a:t> Drug Treatment Courts, in Chapter 8: Services and supports for people who use drugs. pp-95-96.</a:t>
          </a:r>
          <a:endParaRPr lang="en-US" sz="1200" kern="1200"/>
        </a:p>
      </dsp:txBody>
      <dsp:txXfrm>
        <a:off x="0" y="616898"/>
        <a:ext cx="10168127" cy="615094"/>
      </dsp:txXfrm>
    </dsp:sp>
    <dsp:sp modelId="{7D9BDB95-2C0B-4F39-AC2E-5F68D56F610D}">
      <dsp:nvSpPr>
        <dsp:cNvPr id="0" name=""/>
        <dsp:cNvSpPr/>
      </dsp:nvSpPr>
      <dsp:spPr>
        <a:xfrm>
          <a:off x="0" y="1231993"/>
          <a:ext cx="1016812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62CD10-5AAB-4926-811B-E6A632324262}">
      <dsp:nvSpPr>
        <dsp:cNvPr id="0" name=""/>
        <dsp:cNvSpPr/>
      </dsp:nvSpPr>
      <dsp:spPr>
        <a:xfrm>
          <a:off x="0" y="1231993"/>
          <a:ext cx="10168127" cy="6150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CA" sz="1200" kern="1200"/>
            <a:t>Heimer, R., Black, A.C., Lin, H., Grau, L.E., Fiellin, D.A., Howell, B.A., Hawk, K., D’Onofrio, G., &amp; Becker, W.C. (2024). Receipt of opioid use disorder treatments prior to fatal overdoses and comparison to no treatment in Connecticut, 2016-17. Drug and Alcohol Dependence, 254, pp. 1-7. </a:t>
          </a:r>
          <a:r>
            <a:rPr lang="en-CA" sz="1200" kern="1200">
              <a:hlinkClick xmlns:r="http://schemas.openxmlformats.org/officeDocument/2006/relationships" r:id="rId1"/>
            </a:rPr>
            <a:t>https://doi.org/10.1016/j.drugalcdep.2023.111040</a:t>
          </a:r>
          <a:r>
            <a:rPr lang="en-CA" sz="1200" kern="1200"/>
            <a:t>  </a:t>
          </a:r>
          <a:endParaRPr lang="en-US" sz="1200" kern="1200"/>
        </a:p>
      </dsp:txBody>
      <dsp:txXfrm>
        <a:off x="0" y="1231993"/>
        <a:ext cx="10168127" cy="615094"/>
      </dsp:txXfrm>
    </dsp:sp>
    <dsp:sp modelId="{C9AB642B-168D-49C6-B8BC-9D17AAFCBA46}">
      <dsp:nvSpPr>
        <dsp:cNvPr id="0" name=""/>
        <dsp:cNvSpPr/>
      </dsp:nvSpPr>
      <dsp:spPr>
        <a:xfrm>
          <a:off x="0" y="1847087"/>
          <a:ext cx="1016812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FBAA82-DA67-4B4C-9C34-4CB61B341852}">
      <dsp:nvSpPr>
        <dsp:cNvPr id="0" name=""/>
        <dsp:cNvSpPr/>
      </dsp:nvSpPr>
      <dsp:spPr>
        <a:xfrm>
          <a:off x="0" y="1847088"/>
          <a:ext cx="10168127" cy="6150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CA" sz="1200" kern="1200"/>
            <a:t>Ledberg, A., &amp; Reitan, T. (2022). Increased risk of death immediately after discharge from compulsory care for substance abuse. Drug and Alcohol Dependence, 236, 1-7. </a:t>
          </a:r>
          <a:r>
            <a:rPr lang="en-CA" sz="1200" kern="1200">
              <a:hlinkClick xmlns:r="http://schemas.openxmlformats.org/officeDocument/2006/relationships" r:id="rId2"/>
            </a:rPr>
            <a:t>https://doi.org/10.1016/j.drugalcdep.2022.109492</a:t>
          </a:r>
          <a:r>
            <a:rPr lang="en-CA" sz="1200" kern="1200"/>
            <a:t>  </a:t>
          </a:r>
          <a:endParaRPr lang="en-US" sz="1200" kern="1200"/>
        </a:p>
      </dsp:txBody>
      <dsp:txXfrm>
        <a:off x="0" y="1847088"/>
        <a:ext cx="10168127" cy="615094"/>
      </dsp:txXfrm>
    </dsp:sp>
    <dsp:sp modelId="{E5C8D7EC-85D3-478A-B905-6C1FCE79A12D}">
      <dsp:nvSpPr>
        <dsp:cNvPr id="0" name=""/>
        <dsp:cNvSpPr/>
      </dsp:nvSpPr>
      <dsp:spPr>
        <a:xfrm>
          <a:off x="0" y="2462182"/>
          <a:ext cx="1016812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D1CA01-031E-489A-8E62-602CEEECBD3C}">
      <dsp:nvSpPr>
        <dsp:cNvPr id="0" name=""/>
        <dsp:cNvSpPr/>
      </dsp:nvSpPr>
      <dsp:spPr>
        <a:xfrm>
          <a:off x="0" y="2462182"/>
          <a:ext cx="10168127" cy="6150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CA" sz="1200" kern="1200"/>
            <a:t>Nakhaee, N., Karamouzian, M., Sharifi, H., Malakshahi, K., Moaddeb, K.A., Vahidzadeh, A., &amp; Iranpour, A. (2024). The effectiveness of court-mandated compulsory treatment in promoting abstinence among people with substance use disorders in Iran. International Journal of Drug Policy, 124, 1-4. </a:t>
          </a:r>
          <a:r>
            <a:rPr lang="en-CA" sz="1200" kern="1200">
              <a:hlinkClick xmlns:r="http://schemas.openxmlformats.org/officeDocument/2006/relationships" r:id="rId3"/>
            </a:rPr>
            <a:t>https://doi.org/10.1016/j.drugpo.2024.104325</a:t>
          </a:r>
          <a:r>
            <a:rPr lang="en-CA" sz="1200" kern="1200"/>
            <a:t>  </a:t>
          </a:r>
          <a:endParaRPr lang="en-US" sz="1200" kern="1200"/>
        </a:p>
      </dsp:txBody>
      <dsp:txXfrm>
        <a:off x="0" y="2462182"/>
        <a:ext cx="10168127" cy="615094"/>
      </dsp:txXfrm>
    </dsp:sp>
    <dsp:sp modelId="{DA0A1DA5-F69F-4EF9-A520-340EF786890B}">
      <dsp:nvSpPr>
        <dsp:cNvPr id="0" name=""/>
        <dsp:cNvSpPr/>
      </dsp:nvSpPr>
      <dsp:spPr>
        <a:xfrm>
          <a:off x="0" y="3077277"/>
          <a:ext cx="1016812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B4C327-BDF2-4FE3-AC84-E5ACB1FBA1F5}">
      <dsp:nvSpPr>
        <dsp:cNvPr id="0" name=""/>
        <dsp:cNvSpPr/>
      </dsp:nvSpPr>
      <dsp:spPr>
        <a:xfrm>
          <a:off x="0" y="3077277"/>
          <a:ext cx="10168127" cy="6150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CA" sz="1200" kern="1200"/>
            <a:t>Werb, D., Kamarulzaman, A., Meacham, M.C., Rafful, C., Fischer, B., Strathdee, S.A., &amp; Wood, E. (2015). The effectiveness of compulsory drug treatment: A systematic review. </a:t>
          </a:r>
          <a:r>
            <a:rPr lang="en-CA" sz="1200" i="1" kern="1200"/>
            <a:t>International Journal of Drug Policy, 28</a:t>
          </a:r>
          <a:r>
            <a:rPr lang="en-CA" sz="1200" kern="1200"/>
            <a:t>, 1-9. </a:t>
          </a:r>
          <a:r>
            <a:rPr lang="en-CA" sz="1200" u="sng" kern="1200">
              <a:hlinkClick xmlns:r="http://schemas.openxmlformats.org/officeDocument/2006/relationships" r:id="rId4"/>
            </a:rPr>
            <a:t>https://doi.org/10.1016/j.drugpo.2015.12.005</a:t>
          </a:r>
          <a:r>
            <a:rPr lang="en-CA" sz="1200" kern="1200"/>
            <a:t> </a:t>
          </a:r>
          <a:endParaRPr lang="en-US" sz="1200" kern="1200"/>
        </a:p>
      </dsp:txBody>
      <dsp:txXfrm>
        <a:off x="0" y="3077277"/>
        <a:ext cx="10168127" cy="61509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F5A29B-CEBE-4DB8-AB62-CD7AA4450BE0}" type="datetimeFigureOut">
              <a:rPr lang="en-CA" smtClean="0"/>
              <a:t>2024-11-21</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E5D833-3F62-45F6-8E10-62652CB7A223}" type="slidenum">
              <a:rPr lang="en-CA" smtClean="0"/>
              <a:t>‹#›</a:t>
            </a:fld>
            <a:endParaRPr lang="en-CA"/>
          </a:p>
        </p:txBody>
      </p:sp>
    </p:spTree>
    <p:extLst>
      <p:ext uri="{BB962C8B-B14F-4D97-AF65-F5344CB8AC3E}">
        <p14:creationId xmlns:p14="http://schemas.microsoft.com/office/powerpoint/2010/main" val="2578720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oi.org/10.1016/j.drugpo.2024.104325"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doi.org/10.1016/j.drugalcdep.2022.109492" TargetMode="External"/><Relationship Id="rId4" Type="http://schemas.openxmlformats.org/officeDocument/2006/relationships/hyperlink" Target="https://doi.org/10.1016/j.drugpo.2015.12.005"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1-4: 2  minutes</a:t>
            </a:r>
            <a:endParaRPr lang="en-CA" dirty="0"/>
          </a:p>
        </p:txBody>
      </p:sp>
      <p:sp>
        <p:nvSpPr>
          <p:cNvPr id="4" name="Slide Number Placeholder 3"/>
          <p:cNvSpPr>
            <a:spLocks noGrp="1"/>
          </p:cNvSpPr>
          <p:nvPr>
            <p:ph type="sldNum" sz="quarter" idx="5"/>
          </p:nvPr>
        </p:nvSpPr>
        <p:spPr/>
        <p:txBody>
          <a:bodyPr/>
          <a:lstStyle/>
          <a:p>
            <a:fld id="{34E5D833-3F62-45F6-8E10-62652CB7A223}" type="slidenum">
              <a:rPr lang="en-CA" smtClean="0"/>
              <a:t>1</a:t>
            </a:fld>
            <a:endParaRPr lang="en-CA"/>
          </a:p>
        </p:txBody>
      </p:sp>
    </p:spTree>
    <p:extLst>
      <p:ext uri="{BB962C8B-B14F-4D97-AF65-F5344CB8AC3E}">
        <p14:creationId xmlns:p14="http://schemas.microsoft.com/office/powerpoint/2010/main" val="4061851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kern="100" dirty="0">
                <a:effectLst/>
                <a:latin typeface="Times New Roman" panose="02020603050405020304" pitchFamily="18" charset="0"/>
                <a:ea typeface="Calibri" panose="020F0502020204030204" pitchFamily="34" charset="0"/>
                <a:cs typeface="Times New Roman" panose="02020603050405020304" pitchFamily="18" charset="0"/>
              </a:rPr>
              <a:t>We know that substance use and addiction in Canada, both historically and presently, has been predominantly viewed as either a criminal (e.g., moralistic) or a medical issue (Boyd, Carter, &amp; MacPherson, 2016). Therefore, much of our drug policy aims to control or stop substance use altogether.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Times New Roman" panose="02020603050405020304" pitchFamily="18" charset="0"/>
                <a:ea typeface="Calibri" panose="020F0502020204030204" pitchFamily="34" charset="0"/>
              </a:rPr>
              <a:t>I argue that our current approach to managing and supporting nurses who use substances is a misrepresentation, a social construct, situated within a dominant and paternalistic narrative that these nurses are a danger to themselves or others</a:t>
            </a:r>
            <a:r>
              <a:rPr lang="en-CA" sz="1800"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kern="100" dirty="0">
                <a:effectLst/>
                <a:latin typeface="Times New Roman" panose="02020603050405020304" pitchFamily="18" charset="0"/>
                <a:ea typeface="Calibri" panose="020F0502020204030204" pitchFamily="34" charset="0"/>
                <a:cs typeface="Times New Roman" panose="02020603050405020304" pitchFamily="18" charset="0"/>
              </a:rPr>
              <a:t>Through accepting programs like the Nurses Health Programs at face value, the problem representation is addiction and public or patient safety, therefore the viable solution becomes coercive treatment. </a:t>
            </a:r>
            <a:r>
              <a:rPr lang="en-US" sz="1800" dirty="0"/>
              <a:t>Right? Those stated goals: preventing workplace impairment and connecting to treatment. And the assumptions that underpin this representation is that nurses who happen to use drugs are a risk to themselves or others, AND that they can’t be trusted to make decisions on the basis of their own health and safety, which gives way to a medical/criminal approach.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kern="100" dirty="0">
                <a:effectLst/>
                <a:latin typeface="Times New Roman" panose="02020603050405020304" pitchFamily="18" charset="0"/>
                <a:ea typeface="Calibri" panose="020F0502020204030204" pitchFamily="34" charset="0"/>
                <a:cs typeface="Times New Roman" panose="02020603050405020304" pitchFamily="18" charset="0"/>
              </a:rPr>
              <a:t>In accepting this program as the solution, we also endorse the narratives that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800" kern="100" dirty="0">
                <a:effectLst/>
                <a:latin typeface="Times New Roman" panose="02020603050405020304" pitchFamily="18" charset="0"/>
                <a:ea typeface="Calibri" panose="020F0502020204030204" pitchFamily="34" charset="0"/>
                <a:cs typeface="Times New Roman" panose="02020603050405020304" pitchFamily="18" charset="0"/>
              </a:rPr>
              <a:t>nurses who use drugs are nurses with a substance use disorder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800" kern="100" dirty="0">
                <a:effectLst/>
                <a:latin typeface="Times New Roman" panose="02020603050405020304" pitchFamily="18" charset="0"/>
                <a:ea typeface="Calibri" panose="020F0502020204030204" pitchFamily="34" charset="0"/>
                <a:cs typeface="Times New Roman" panose="02020603050405020304" pitchFamily="18" charset="0"/>
              </a:rPr>
              <a:t>nurses with a substance use disorder are nurses who are impaired in the workplace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800" kern="100" dirty="0">
                <a:effectLst/>
                <a:latin typeface="Times New Roman" panose="02020603050405020304" pitchFamily="18" charset="0"/>
                <a:ea typeface="Calibri" panose="020F0502020204030204" pitchFamily="34" charset="0"/>
                <a:cs typeface="Times New Roman" panose="02020603050405020304" pitchFamily="18" charset="0"/>
              </a:rPr>
              <a:t>that drug use (primarily illicit drug use) is inherently problematic and must be treated,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800" kern="100" dirty="0">
                <a:effectLst/>
                <a:latin typeface="Times New Roman" panose="02020603050405020304" pitchFamily="18" charset="0"/>
                <a:ea typeface="Calibri" panose="020F0502020204030204" pitchFamily="34" charset="0"/>
                <a:cs typeface="Times New Roman" panose="02020603050405020304" pitchFamily="18" charset="0"/>
              </a:rPr>
              <a:t>and that the way to guarantee safety is through abstinence.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800" kern="100" dirty="0">
                <a:effectLst/>
                <a:latin typeface="Times New Roman" panose="02020603050405020304" pitchFamily="18" charset="0"/>
                <a:ea typeface="Calibri" panose="020F0502020204030204" pitchFamily="34" charset="0"/>
                <a:cs typeface="Times New Roman" panose="02020603050405020304" pitchFamily="18" charset="0"/>
              </a:rPr>
              <a:t>So let’s test these assumptions. Let’s accept the narratives. Against every moral fiber, let’s say sure, that’s the problem we’re trying to address. Do these programs achieve their stated goals?</a:t>
            </a:r>
          </a:p>
        </p:txBody>
      </p:sp>
      <p:sp>
        <p:nvSpPr>
          <p:cNvPr id="4" name="Slide Number Placeholder 3"/>
          <p:cNvSpPr>
            <a:spLocks noGrp="1"/>
          </p:cNvSpPr>
          <p:nvPr>
            <p:ph type="sldNum" sz="quarter" idx="5"/>
          </p:nvPr>
        </p:nvSpPr>
        <p:spPr/>
        <p:txBody>
          <a:bodyPr/>
          <a:lstStyle/>
          <a:p>
            <a:fld id="{BAB8E920-1B6F-4BFB-8DC7-3D3B665C9969}" type="slidenum">
              <a:rPr lang="en-CA" smtClean="0"/>
              <a:t>19</a:t>
            </a:fld>
            <a:endParaRPr lang="en-CA"/>
          </a:p>
        </p:txBody>
      </p:sp>
    </p:spTree>
    <p:extLst>
      <p:ext uri="{BB962C8B-B14F-4D97-AF65-F5344CB8AC3E}">
        <p14:creationId xmlns:p14="http://schemas.microsoft.com/office/powerpoint/2010/main" val="29439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00" dirty="0" err="1">
                <a:effectLst/>
                <a:ea typeface="Aptos" panose="020B0004020202020204" pitchFamily="34" charset="0"/>
                <a:cs typeface="Times New Roman" panose="02020603050405020304" pitchFamily="18" charset="0"/>
              </a:rPr>
              <a:t>Nakhaee</a:t>
            </a:r>
            <a:r>
              <a:rPr lang="en-CA" sz="1200" kern="100" dirty="0">
                <a:effectLst/>
                <a:ea typeface="Aptos" panose="020B0004020202020204" pitchFamily="34" charset="0"/>
                <a:cs typeface="Times New Roman" panose="02020603050405020304" pitchFamily="18" charset="0"/>
              </a:rPr>
              <a:t>, N., </a:t>
            </a:r>
            <a:r>
              <a:rPr lang="en-CA" sz="1200" kern="100" dirty="0" err="1">
                <a:effectLst/>
                <a:ea typeface="Aptos" panose="020B0004020202020204" pitchFamily="34" charset="0"/>
                <a:cs typeface="Times New Roman" panose="02020603050405020304" pitchFamily="18" charset="0"/>
              </a:rPr>
              <a:t>Karamouzian</a:t>
            </a:r>
            <a:r>
              <a:rPr lang="en-CA" sz="1200" kern="100" dirty="0">
                <a:effectLst/>
                <a:ea typeface="Aptos" panose="020B0004020202020204" pitchFamily="34" charset="0"/>
                <a:cs typeface="Times New Roman" panose="02020603050405020304" pitchFamily="18" charset="0"/>
              </a:rPr>
              <a:t>, M., Sharifi, H., </a:t>
            </a:r>
            <a:r>
              <a:rPr lang="en-CA" sz="1200" kern="100" dirty="0" err="1">
                <a:effectLst/>
                <a:ea typeface="Aptos" panose="020B0004020202020204" pitchFamily="34" charset="0"/>
                <a:cs typeface="Times New Roman" panose="02020603050405020304" pitchFamily="18" charset="0"/>
              </a:rPr>
              <a:t>Malakshahi</a:t>
            </a:r>
            <a:r>
              <a:rPr lang="en-CA" sz="1200" kern="100" dirty="0">
                <a:effectLst/>
                <a:ea typeface="Aptos" panose="020B0004020202020204" pitchFamily="34" charset="0"/>
                <a:cs typeface="Times New Roman" panose="02020603050405020304" pitchFamily="18" charset="0"/>
              </a:rPr>
              <a:t>, K., </a:t>
            </a:r>
            <a:r>
              <a:rPr lang="en-CA" sz="1200" kern="100" dirty="0" err="1">
                <a:effectLst/>
                <a:ea typeface="Aptos" panose="020B0004020202020204" pitchFamily="34" charset="0"/>
                <a:cs typeface="Times New Roman" panose="02020603050405020304" pitchFamily="18" charset="0"/>
              </a:rPr>
              <a:t>Moaddeb</a:t>
            </a:r>
            <a:r>
              <a:rPr lang="en-CA" sz="1200" kern="100" dirty="0">
                <a:effectLst/>
                <a:ea typeface="Aptos" panose="020B0004020202020204" pitchFamily="34" charset="0"/>
                <a:cs typeface="Times New Roman" panose="02020603050405020304" pitchFamily="18" charset="0"/>
              </a:rPr>
              <a:t>, K.A., </a:t>
            </a:r>
            <a:r>
              <a:rPr lang="en-CA" sz="1200" kern="100" dirty="0" err="1">
                <a:effectLst/>
                <a:ea typeface="Aptos" panose="020B0004020202020204" pitchFamily="34" charset="0"/>
                <a:cs typeface="Times New Roman" panose="02020603050405020304" pitchFamily="18" charset="0"/>
              </a:rPr>
              <a:t>Vahidzadeh</a:t>
            </a:r>
            <a:r>
              <a:rPr lang="en-CA" sz="1200" kern="100" dirty="0">
                <a:effectLst/>
                <a:ea typeface="Aptos" panose="020B0004020202020204" pitchFamily="34" charset="0"/>
                <a:cs typeface="Times New Roman" panose="02020603050405020304" pitchFamily="18" charset="0"/>
              </a:rPr>
              <a:t>, A., &amp; </a:t>
            </a:r>
            <a:r>
              <a:rPr lang="en-CA" sz="1200" kern="100" dirty="0" err="1">
                <a:effectLst/>
                <a:ea typeface="Aptos" panose="020B0004020202020204" pitchFamily="34" charset="0"/>
                <a:cs typeface="Times New Roman" panose="02020603050405020304" pitchFamily="18" charset="0"/>
              </a:rPr>
              <a:t>Iranpour</a:t>
            </a:r>
            <a:r>
              <a:rPr lang="en-CA" sz="1200" kern="100" dirty="0">
                <a:effectLst/>
                <a:ea typeface="Aptos" panose="020B0004020202020204" pitchFamily="34" charset="0"/>
                <a:cs typeface="Times New Roman" panose="02020603050405020304" pitchFamily="18" charset="0"/>
              </a:rPr>
              <a:t>, A. (2024). The effectiveness of court-mandated compulsory treatment in promoting abstinence among people with substance use disorders in Iran. </a:t>
            </a:r>
            <a:r>
              <a:rPr lang="en-CA" sz="1200" i="1" kern="100" dirty="0">
                <a:effectLst/>
                <a:ea typeface="Aptos" panose="020B0004020202020204" pitchFamily="34" charset="0"/>
                <a:cs typeface="Times New Roman" panose="02020603050405020304" pitchFamily="18" charset="0"/>
              </a:rPr>
              <a:t>International Journal of Drug Policy, 124</a:t>
            </a:r>
            <a:r>
              <a:rPr lang="en-CA" sz="1200" kern="100" dirty="0">
                <a:effectLst/>
                <a:ea typeface="Aptos" panose="020B0004020202020204" pitchFamily="34" charset="0"/>
                <a:cs typeface="Times New Roman" panose="02020603050405020304" pitchFamily="18" charset="0"/>
              </a:rPr>
              <a:t>, 1-4. </a:t>
            </a:r>
            <a:r>
              <a:rPr lang="en-CA" sz="1200" u="sng" kern="100" dirty="0">
                <a:effectLst/>
                <a:ea typeface="Aptos" panose="020B0004020202020204" pitchFamily="34" charset="0"/>
                <a:cs typeface="Times New Roman" panose="02020603050405020304" pitchFamily="18" charset="0"/>
                <a:hlinkClick r:id="rId3"/>
              </a:rPr>
              <a:t>https://doi.org/10.1016/j.drugpo.2024.104325</a:t>
            </a:r>
            <a:r>
              <a:rPr lang="en-CA" sz="1200" kern="100" dirty="0">
                <a:effectLst/>
                <a:ea typeface="Aptos" panose="020B00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00" dirty="0">
              <a:effectLs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121"/>
                </a:solidFill>
                <a:effectLst/>
                <a:highlight>
                  <a:srgbClr val="FFFF00"/>
                </a:highlight>
                <a:latin typeface="BlinkMacSystemFont"/>
              </a:rPr>
              <a:t>“1,083 adult male PWUD with a diagnosis of substance use disorders” (p. 1).</a:t>
            </a:r>
            <a:endParaRPr lang="en-CA" sz="1200" kern="100" dirty="0">
              <a:effectLst/>
              <a:highlight>
                <a:srgbClr val="FFFF00"/>
              </a:highlight>
              <a:ea typeface="Aptos" panose="020B0004020202020204" pitchFamily="34" charset="0"/>
              <a:cs typeface="Times New Roman" panose="02020603050405020304" pitchFamily="18" charset="0"/>
            </a:endParaRP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00" dirty="0" err="1">
                <a:effectLst/>
                <a:ea typeface="Aptos" panose="020B0004020202020204" pitchFamily="34" charset="0"/>
                <a:cs typeface="Times New Roman" panose="02020603050405020304" pitchFamily="18" charset="0"/>
              </a:rPr>
              <a:t>Werb</a:t>
            </a:r>
            <a:r>
              <a:rPr lang="en-CA" sz="1200" kern="100" dirty="0">
                <a:effectLst/>
                <a:ea typeface="Aptos" panose="020B0004020202020204" pitchFamily="34" charset="0"/>
                <a:cs typeface="Times New Roman" panose="02020603050405020304" pitchFamily="18" charset="0"/>
              </a:rPr>
              <a:t>, D., </a:t>
            </a:r>
            <a:r>
              <a:rPr lang="en-CA" sz="1200" kern="100" dirty="0" err="1">
                <a:effectLst/>
                <a:ea typeface="Aptos" panose="020B0004020202020204" pitchFamily="34" charset="0"/>
                <a:cs typeface="Times New Roman" panose="02020603050405020304" pitchFamily="18" charset="0"/>
              </a:rPr>
              <a:t>Kamarulzaman</a:t>
            </a:r>
            <a:r>
              <a:rPr lang="en-CA" sz="1200" kern="100" dirty="0">
                <a:effectLst/>
                <a:ea typeface="Aptos" panose="020B0004020202020204" pitchFamily="34" charset="0"/>
                <a:cs typeface="Times New Roman" panose="02020603050405020304" pitchFamily="18" charset="0"/>
              </a:rPr>
              <a:t>, A., Meacham, M.C., </a:t>
            </a:r>
            <a:r>
              <a:rPr lang="en-CA" sz="1200" kern="100" dirty="0" err="1">
                <a:effectLst/>
                <a:ea typeface="Aptos" panose="020B0004020202020204" pitchFamily="34" charset="0"/>
                <a:cs typeface="Times New Roman" panose="02020603050405020304" pitchFamily="18" charset="0"/>
              </a:rPr>
              <a:t>Rafful</a:t>
            </a:r>
            <a:r>
              <a:rPr lang="en-CA" sz="1200" kern="100" dirty="0">
                <a:effectLst/>
                <a:ea typeface="Aptos" panose="020B0004020202020204" pitchFamily="34" charset="0"/>
                <a:cs typeface="Times New Roman" panose="02020603050405020304" pitchFamily="18" charset="0"/>
              </a:rPr>
              <a:t>, C., Fischer, B., </a:t>
            </a:r>
            <a:r>
              <a:rPr lang="en-CA" sz="1200" kern="100" dirty="0" err="1">
                <a:effectLst/>
                <a:ea typeface="Aptos" panose="020B0004020202020204" pitchFamily="34" charset="0"/>
                <a:cs typeface="Times New Roman" panose="02020603050405020304" pitchFamily="18" charset="0"/>
              </a:rPr>
              <a:t>Strathdee</a:t>
            </a:r>
            <a:r>
              <a:rPr lang="en-CA" sz="1200" kern="100" dirty="0">
                <a:effectLst/>
                <a:ea typeface="Aptos" panose="020B0004020202020204" pitchFamily="34" charset="0"/>
                <a:cs typeface="Times New Roman" panose="02020603050405020304" pitchFamily="18" charset="0"/>
              </a:rPr>
              <a:t>, S.A., &amp; Wood, E. (2015). The effectiveness of compulsory drug treatment: A systematic review. </a:t>
            </a:r>
            <a:r>
              <a:rPr lang="en-CA" sz="1200" i="1" kern="100" dirty="0">
                <a:effectLst/>
                <a:ea typeface="Aptos" panose="020B0004020202020204" pitchFamily="34" charset="0"/>
                <a:cs typeface="Times New Roman" panose="02020603050405020304" pitchFamily="18" charset="0"/>
              </a:rPr>
              <a:t>International Journal of Drug Policy, 28</a:t>
            </a:r>
            <a:r>
              <a:rPr lang="en-CA" sz="1200" kern="100" dirty="0">
                <a:effectLst/>
                <a:ea typeface="Aptos" panose="020B0004020202020204" pitchFamily="34" charset="0"/>
                <a:cs typeface="Times New Roman" panose="02020603050405020304" pitchFamily="18" charset="0"/>
              </a:rPr>
              <a:t>, 1-9. </a:t>
            </a:r>
            <a:r>
              <a:rPr lang="en-CA" sz="1200" u="sng" kern="100" dirty="0">
                <a:effectLst/>
                <a:ea typeface="Aptos" panose="020B0004020202020204" pitchFamily="34" charset="0"/>
                <a:cs typeface="Times New Roman" panose="02020603050405020304" pitchFamily="18" charset="0"/>
                <a:hlinkClick r:id="rId4"/>
              </a:rPr>
              <a:t>https://doi.org/10.1016/j.drugpo.2015.12.005</a:t>
            </a:r>
            <a:r>
              <a:rPr lang="en-CA" sz="1200" kern="100" dirty="0">
                <a:effectLst/>
                <a:ea typeface="Aptos" panose="020B00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i="1" kern="100" dirty="0">
              <a:effectLs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i="0" kern="100" dirty="0">
                <a:effectLst/>
                <a:highlight>
                  <a:srgbClr val="FFFF00"/>
                </a:highlight>
                <a:ea typeface="Aptos" panose="020B0004020202020204" pitchFamily="34" charset="0"/>
                <a:cs typeface="Times New Roman" panose="02020603050405020304" pitchFamily="18" charset="0"/>
              </a:rPr>
              <a:t>Systematic review of nine quantitative studies. </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00" dirty="0" err="1">
                <a:effectLst/>
                <a:ea typeface="Aptos" panose="020B0004020202020204" pitchFamily="34" charset="0"/>
                <a:cs typeface="Times New Roman" panose="02020603050405020304" pitchFamily="18" charset="0"/>
              </a:rPr>
              <a:t>Ledberg</a:t>
            </a:r>
            <a:r>
              <a:rPr lang="en-CA" sz="1200" kern="100" dirty="0">
                <a:effectLst/>
                <a:ea typeface="Aptos" panose="020B0004020202020204" pitchFamily="34" charset="0"/>
                <a:cs typeface="Times New Roman" panose="02020603050405020304" pitchFamily="18" charset="0"/>
              </a:rPr>
              <a:t>, A., &amp; </a:t>
            </a:r>
            <a:r>
              <a:rPr lang="en-CA" sz="1200" kern="100" dirty="0" err="1">
                <a:effectLst/>
                <a:ea typeface="Aptos" panose="020B0004020202020204" pitchFamily="34" charset="0"/>
                <a:cs typeface="Times New Roman" panose="02020603050405020304" pitchFamily="18" charset="0"/>
              </a:rPr>
              <a:t>Reitan</a:t>
            </a:r>
            <a:r>
              <a:rPr lang="en-CA" sz="1200" kern="100" dirty="0">
                <a:effectLst/>
                <a:ea typeface="Aptos" panose="020B0004020202020204" pitchFamily="34" charset="0"/>
                <a:cs typeface="Times New Roman" panose="02020603050405020304" pitchFamily="18" charset="0"/>
              </a:rPr>
              <a:t>, T. (2022). Increased risk of death immediately after discharge from compulsory care for substance abuse. </a:t>
            </a:r>
            <a:r>
              <a:rPr lang="en-CA" sz="1200" i="1" kern="100" dirty="0">
                <a:effectLst/>
                <a:ea typeface="Aptos" panose="020B0004020202020204" pitchFamily="34" charset="0"/>
                <a:cs typeface="Times New Roman" panose="02020603050405020304" pitchFamily="18" charset="0"/>
              </a:rPr>
              <a:t>Drug and Alcohol Dependence, 236</a:t>
            </a:r>
            <a:r>
              <a:rPr lang="en-CA" sz="1200" kern="100" dirty="0">
                <a:effectLst/>
                <a:ea typeface="Aptos" panose="020B0004020202020204" pitchFamily="34" charset="0"/>
                <a:cs typeface="Times New Roman" panose="02020603050405020304" pitchFamily="18" charset="0"/>
              </a:rPr>
              <a:t>, 1-7. </a:t>
            </a:r>
            <a:r>
              <a:rPr lang="en-CA" sz="1200" u="sng" kern="100" dirty="0">
                <a:effectLst/>
                <a:ea typeface="Aptos" panose="020B0004020202020204" pitchFamily="34" charset="0"/>
                <a:cs typeface="Times New Roman" panose="02020603050405020304" pitchFamily="18" charset="0"/>
                <a:hlinkClick r:id="rId5"/>
              </a:rPr>
              <a:t>https://doi.org/10.1016/j.drugalcdep.2022.109492</a:t>
            </a:r>
            <a:r>
              <a:rPr lang="en-CA" sz="1200" kern="100" dirty="0">
                <a:effectLst/>
                <a:ea typeface="Aptos" panose="020B0004020202020204" pitchFamily="34" charset="0"/>
                <a:cs typeface="Times New Roman" panose="02020603050405020304" pitchFamily="18" charset="0"/>
              </a:rPr>
              <a:t> </a:t>
            </a:r>
          </a:p>
          <a:p>
            <a:endParaRPr lang="en-CA" dirty="0"/>
          </a:p>
          <a:p>
            <a:r>
              <a:rPr lang="en-CA" dirty="0"/>
              <a:t>17 years and nearly 8,000 individuals </a:t>
            </a:r>
            <a:r>
              <a:rPr lang="en-CA" dirty="0" err="1"/>
              <a:t>dischared</a:t>
            </a:r>
            <a:r>
              <a:rPr lang="en-CA" dirty="0"/>
              <a:t> from a six month compulsory care period.</a:t>
            </a:r>
          </a:p>
          <a:p>
            <a:endParaRPr lang="en-CA" dirty="0"/>
          </a:p>
          <a:p>
            <a:r>
              <a:rPr lang="en-CA" dirty="0"/>
              <a:t>Even former BC PHO Perry Kendall has commented on the matter, alongside colleagues in a publication that states:</a:t>
            </a:r>
          </a:p>
          <a:p>
            <a:endParaRPr lang="en-CA" dirty="0"/>
          </a:p>
          <a:p>
            <a:pPr marL="171450" indent="-171450">
              <a:buFont typeface="Arial" panose="020B0604020202020204" pitchFamily="34" charset="0"/>
              <a:buChar char="•"/>
            </a:pPr>
            <a:r>
              <a:rPr lang="en-CA" dirty="0"/>
              <a:t>Testing does not test impairment, it tests compliance</a:t>
            </a:r>
          </a:p>
          <a:p>
            <a:pPr marL="171450" indent="-171450">
              <a:buFont typeface="Arial" panose="020B0604020202020204" pitchFamily="34" charset="0"/>
              <a:buChar char="•"/>
            </a:pPr>
            <a:r>
              <a:rPr lang="en-CA" dirty="0"/>
              <a:t>People ARE able to function in their jobs while being on evidence based treatment like methadone and suboxone</a:t>
            </a:r>
          </a:p>
          <a:p>
            <a:pPr marL="171450" indent="-171450">
              <a:buFont typeface="Arial" panose="020B0604020202020204" pitchFamily="34" charset="0"/>
              <a:buChar char="•"/>
            </a:pPr>
            <a:r>
              <a:rPr lang="en-CA" dirty="0"/>
              <a:t>Punitive programs promote covert use, preventing people seeking out support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Many people who use drugs do so episodically, recreationally, and do not venture into problematic use. </a:t>
            </a:r>
            <a:r>
              <a:rPr lang="en-CA" sz="1200" kern="100" dirty="0">
                <a:effectLst/>
                <a:latin typeface="Times New Roman" panose="02020603050405020304" pitchFamily="18" charset="0"/>
                <a:ea typeface="Calibri" panose="020F0502020204030204" pitchFamily="34" charset="0"/>
                <a:cs typeface="Times New Roman" panose="02020603050405020304" pitchFamily="18" charset="0"/>
              </a:rPr>
              <a:t>Indeed, many nurses who use drugs do not qualify for a diagnosis of substance use disorder, nor are they inherently bad or evil because of their relationship with substances.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kern="100" dirty="0">
                <a:effectLst/>
                <a:latin typeface="Times New Roman" panose="02020603050405020304" pitchFamily="18" charset="0"/>
                <a:ea typeface="Calibri" panose="020F0502020204030204" pitchFamily="34" charset="0"/>
                <a:cs typeface="Times New Roman" panose="02020603050405020304" pitchFamily="18" charset="0"/>
              </a:rPr>
              <a:t>Programs that are resistant to options like OAT, are in essence anti-science. Much of BC’s public and private treatment industry is unregulated; and whether we are talking about drugs or drug treatment, a lack of regulation poses risk for harm.</a:t>
            </a:r>
          </a:p>
          <a:p>
            <a:endParaRPr lang="en-CA" dirty="0"/>
          </a:p>
          <a:p>
            <a:endParaRPr lang="en-CA" dirty="0"/>
          </a:p>
        </p:txBody>
      </p:sp>
      <p:sp>
        <p:nvSpPr>
          <p:cNvPr id="4" name="Slide Number Placeholder 3"/>
          <p:cNvSpPr>
            <a:spLocks noGrp="1"/>
          </p:cNvSpPr>
          <p:nvPr>
            <p:ph type="sldNum" sz="quarter" idx="5"/>
          </p:nvPr>
        </p:nvSpPr>
        <p:spPr/>
        <p:txBody>
          <a:bodyPr/>
          <a:lstStyle/>
          <a:p>
            <a:fld id="{8A0A9E6E-FB2A-4564-A7D8-7AF4F95C89C4}" type="slidenum">
              <a:rPr lang="en-CA" smtClean="0"/>
              <a:t>20</a:t>
            </a:fld>
            <a:endParaRPr lang="en-CA"/>
          </a:p>
        </p:txBody>
      </p:sp>
    </p:spTree>
    <p:extLst>
      <p:ext uri="{BB962C8B-B14F-4D97-AF65-F5344CB8AC3E}">
        <p14:creationId xmlns:p14="http://schemas.microsoft.com/office/powerpoint/2010/main" val="2552842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whom? Employers and independent medical examiners raking profit from a seemingly privatized monopoly?</a:t>
            </a:r>
          </a:p>
          <a:p>
            <a:endParaRPr lang="en-US" dirty="0"/>
          </a:p>
          <a:p>
            <a:r>
              <a:rPr lang="en-US" dirty="0"/>
              <a:t>As Cicero says, Cui bono? Who benefits? We should examine solutions from the perspectives of victims and benefactors.</a:t>
            </a:r>
          </a:p>
          <a:p>
            <a:endParaRPr lang="en-US" dirty="0"/>
          </a:p>
          <a:p>
            <a:r>
              <a:rPr lang="en-US" dirty="0"/>
              <a:t>We also must ask ourselves how is this being evaluated? Is it being evaluated? What are your metrics for success?</a:t>
            </a:r>
          </a:p>
          <a:p>
            <a:endParaRPr lang="en-US" dirty="0"/>
          </a:p>
          <a:p>
            <a:r>
              <a:rPr lang="en-US" dirty="0"/>
              <a:t>Because the bitter irony in all this, is that these programs are called things like “nurses health program”, much the same as some provinces are calling their involuntary care legislation compassionate or dignified. They’re framing their solutions as if the person of focus, in this case the nurse, is being taken care of by this initiative. But their voices are not represented in these programs, nor is the evidence, nor is the means to even track outcomes. So what it really is, is a pipeline to remove liability and perceived risk from employers. If this was about nurses health, we’d hear a lot more about nurses coming back to the workforce feeling supportive, healthy, and functional.</a:t>
            </a:r>
            <a:endParaRPr lang="en-CA" dirty="0"/>
          </a:p>
        </p:txBody>
      </p:sp>
      <p:sp>
        <p:nvSpPr>
          <p:cNvPr id="4" name="Slide Number Placeholder 3"/>
          <p:cNvSpPr>
            <a:spLocks noGrp="1"/>
          </p:cNvSpPr>
          <p:nvPr>
            <p:ph type="sldNum" sz="quarter" idx="5"/>
          </p:nvPr>
        </p:nvSpPr>
        <p:spPr/>
        <p:txBody>
          <a:bodyPr/>
          <a:lstStyle/>
          <a:p>
            <a:fld id="{34E5D833-3F62-45F6-8E10-62652CB7A223}" type="slidenum">
              <a:rPr lang="en-CA" smtClean="0"/>
              <a:t>21</a:t>
            </a:fld>
            <a:endParaRPr lang="en-CA"/>
          </a:p>
        </p:txBody>
      </p:sp>
    </p:spTree>
    <p:extLst>
      <p:ext uri="{BB962C8B-B14F-4D97-AF65-F5344CB8AC3E}">
        <p14:creationId xmlns:p14="http://schemas.microsoft.com/office/powerpoint/2010/main" val="3925616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Charlotte: 10 minutes</a:t>
            </a:r>
            <a:endParaRPr lang="en-CA" dirty="0"/>
          </a:p>
        </p:txBody>
      </p:sp>
      <p:sp>
        <p:nvSpPr>
          <p:cNvPr id="4" name="Slide Number Placeholder 3"/>
          <p:cNvSpPr>
            <a:spLocks noGrp="1"/>
          </p:cNvSpPr>
          <p:nvPr>
            <p:ph type="sldNum" sz="quarter" idx="5"/>
          </p:nvPr>
        </p:nvSpPr>
        <p:spPr/>
        <p:txBody>
          <a:bodyPr/>
          <a:lstStyle/>
          <a:p>
            <a:fld id="{34E5D833-3F62-45F6-8E10-62652CB7A223}" type="slidenum">
              <a:rPr lang="en-CA" smtClean="0"/>
              <a:t>23</a:t>
            </a:fld>
            <a:endParaRPr lang="en-CA"/>
          </a:p>
        </p:txBody>
      </p:sp>
    </p:spTree>
    <p:extLst>
      <p:ext uri="{BB962C8B-B14F-4D97-AF65-F5344CB8AC3E}">
        <p14:creationId xmlns:p14="http://schemas.microsoft.com/office/powerpoint/2010/main" val="3100372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Katrina: 5 minutes</a:t>
            </a:r>
            <a:endParaRPr lang="en-CA" dirty="0"/>
          </a:p>
        </p:txBody>
      </p:sp>
      <p:sp>
        <p:nvSpPr>
          <p:cNvPr id="4" name="Slide Number Placeholder 3"/>
          <p:cNvSpPr>
            <a:spLocks noGrp="1"/>
          </p:cNvSpPr>
          <p:nvPr>
            <p:ph type="sldNum" sz="quarter" idx="5"/>
          </p:nvPr>
        </p:nvSpPr>
        <p:spPr/>
        <p:txBody>
          <a:bodyPr/>
          <a:lstStyle/>
          <a:p>
            <a:fld id="{34E5D833-3F62-45F6-8E10-62652CB7A223}" type="slidenum">
              <a:rPr lang="en-CA" smtClean="0"/>
              <a:t>35</a:t>
            </a:fld>
            <a:endParaRPr lang="en-CA"/>
          </a:p>
        </p:txBody>
      </p:sp>
    </p:spTree>
    <p:extLst>
      <p:ext uri="{BB962C8B-B14F-4D97-AF65-F5344CB8AC3E}">
        <p14:creationId xmlns:p14="http://schemas.microsoft.com/office/powerpoint/2010/main" val="1445114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Charlotte: 5 minutes</a:t>
            </a:r>
            <a:endParaRPr lang="en-CA" dirty="0"/>
          </a:p>
        </p:txBody>
      </p:sp>
      <p:sp>
        <p:nvSpPr>
          <p:cNvPr id="4" name="Slide Number Placeholder 3"/>
          <p:cNvSpPr>
            <a:spLocks noGrp="1"/>
          </p:cNvSpPr>
          <p:nvPr>
            <p:ph type="sldNum" sz="quarter" idx="5"/>
          </p:nvPr>
        </p:nvSpPr>
        <p:spPr/>
        <p:txBody>
          <a:bodyPr/>
          <a:lstStyle/>
          <a:p>
            <a:fld id="{34E5D833-3F62-45F6-8E10-62652CB7A223}" type="slidenum">
              <a:rPr lang="en-CA" smtClean="0"/>
              <a:t>42</a:t>
            </a:fld>
            <a:endParaRPr lang="en-CA"/>
          </a:p>
        </p:txBody>
      </p:sp>
    </p:spTree>
    <p:extLst>
      <p:ext uri="{BB962C8B-B14F-4D97-AF65-F5344CB8AC3E}">
        <p14:creationId xmlns:p14="http://schemas.microsoft.com/office/powerpoint/2010/main" val="4645789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 name="Google Shape;11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 name="Google Shape;12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r>
              <a:rPr lang="en-CA" dirty="0"/>
              <a:t>Tali</a:t>
            </a:r>
          </a:p>
        </p:txBody>
      </p:sp>
    </p:spTree>
    <p:extLst>
      <p:ext uri="{BB962C8B-B14F-4D97-AF65-F5344CB8AC3E}">
        <p14:creationId xmlns:p14="http://schemas.microsoft.com/office/powerpoint/2010/main" val="1142685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 name="Google Shape;14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CA" dirty="0"/>
          </a:p>
        </p:txBody>
      </p:sp>
    </p:spTree>
    <p:extLst>
      <p:ext uri="{BB962C8B-B14F-4D97-AF65-F5344CB8AC3E}">
        <p14:creationId xmlns:p14="http://schemas.microsoft.com/office/powerpoint/2010/main" val="190657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Byron and Katrina: 6 minutes</a:t>
            </a:r>
            <a:endParaRPr lang="en-CA" dirty="0"/>
          </a:p>
        </p:txBody>
      </p:sp>
      <p:sp>
        <p:nvSpPr>
          <p:cNvPr id="4" name="Slide Number Placeholder 3"/>
          <p:cNvSpPr>
            <a:spLocks noGrp="1"/>
          </p:cNvSpPr>
          <p:nvPr>
            <p:ph type="sldNum" sz="quarter" idx="5"/>
          </p:nvPr>
        </p:nvSpPr>
        <p:spPr/>
        <p:txBody>
          <a:bodyPr/>
          <a:lstStyle/>
          <a:p>
            <a:fld id="{34E5D833-3F62-45F6-8E10-62652CB7A223}" type="slidenum">
              <a:rPr lang="en-CA" smtClean="0"/>
              <a:t>5</a:t>
            </a:fld>
            <a:endParaRPr lang="en-CA"/>
          </a:p>
        </p:txBody>
      </p:sp>
    </p:spTree>
    <p:extLst>
      <p:ext uri="{BB962C8B-B14F-4D97-AF65-F5344CB8AC3E}">
        <p14:creationId xmlns:p14="http://schemas.microsoft.com/office/powerpoint/2010/main" val="2096026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Byron: 12 minutes</a:t>
            </a:r>
            <a:endParaRPr lang="en-CA" dirty="0"/>
          </a:p>
        </p:txBody>
      </p:sp>
      <p:sp>
        <p:nvSpPr>
          <p:cNvPr id="4" name="Slide Number Placeholder 3"/>
          <p:cNvSpPr>
            <a:spLocks noGrp="1"/>
          </p:cNvSpPr>
          <p:nvPr>
            <p:ph type="sldNum" sz="quarter" idx="5"/>
          </p:nvPr>
        </p:nvSpPr>
        <p:spPr/>
        <p:txBody>
          <a:bodyPr/>
          <a:lstStyle/>
          <a:p>
            <a:fld id="{34E5D833-3F62-45F6-8E10-62652CB7A223}" type="slidenum">
              <a:rPr lang="en-CA" smtClean="0"/>
              <a:t>6</a:t>
            </a:fld>
            <a:endParaRPr lang="en-CA"/>
          </a:p>
        </p:txBody>
      </p:sp>
    </p:spTree>
    <p:extLst>
      <p:ext uri="{BB962C8B-B14F-4D97-AF65-F5344CB8AC3E}">
        <p14:creationId xmlns:p14="http://schemas.microsoft.com/office/powerpoint/2010/main" val="1694022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Good afternoon everyone, my name is Corey Ranger. I use he/him pronouns and I am joining today from the unceded territory of the Quw’utsun Tribe, in what is colonially referred to as Duncan. I’m joining you today in my role as president of the harm reduction nurses association. For those of you who don’t know us, the HRNA is a Canadian national organization with a mission to advance harm reduction nursing through practice, education, research and advocacy. One cool thing we’ve done recently at the HRNA is we’ve launched a harm reduction nursing scholarship, the HRNA Chapman Harm Reduction Award will help support harm reduction nurses to complete a Canadian accredited graduated program. We’re cool, check us out.</a:t>
            </a:r>
          </a:p>
          <a:p>
            <a:endParaRPr lang="en-CA" b="0" i="0" dirty="0">
              <a:solidFill>
                <a:srgbClr val="7F7F7F"/>
              </a:solidFill>
              <a:effectLst/>
              <a:highlight>
                <a:srgbClr val="FFFFFF"/>
              </a:highlight>
              <a:latin typeface="inherit"/>
            </a:endParaRPr>
          </a:p>
          <a:p>
            <a:r>
              <a:rPr lang="en-CA" b="0" i="0" dirty="0">
                <a:solidFill>
                  <a:srgbClr val="7F7F7F"/>
                </a:solidFill>
                <a:effectLst/>
                <a:highlight>
                  <a:srgbClr val="FFFFFF"/>
                </a:highlight>
                <a:latin typeface="inherit"/>
              </a:rPr>
              <a:t>But why I am here today? Well as a part of this quartet, I’m here to ask an important question, whose safety? When we look at these programs with a critical lens we need to know who are the victims and benefactors, what does the evidence tell us? What about the experiences of those who have survived this intervention? If these programs are, as Byron articulated, to prevent workplace impairment, support access to treatment, and bring workers back to work healthy, are they actually doing that? We will talk about these two goals, we will accept the assumptions within those goals, and we will test their validity. All in nine minutes or less.</a:t>
            </a:r>
            <a:endParaRPr lang="en-US" b="0" i="0" dirty="0">
              <a:solidFill>
                <a:srgbClr val="7F7F7F"/>
              </a:solidFill>
              <a:effectLst/>
              <a:highlight>
                <a:srgbClr val="FFFFFF"/>
              </a:highlight>
              <a:latin typeface="inherit"/>
            </a:endParaRPr>
          </a:p>
        </p:txBody>
      </p:sp>
      <p:sp>
        <p:nvSpPr>
          <p:cNvPr id="4" name="Slide Number Placeholder 3"/>
          <p:cNvSpPr>
            <a:spLocks noGrp="1"/>
          </p:cNvSpPr>
          <p:nvPr>
            <p:ph type="sldNum" sz="quarter" idx="5"/>
          </p:nvPr>
        </p:nvSpPr>
        <p:spPr/>
        <p:txBody>
          <a:bodyPr/>
          <a:lstStyle/>
          <a:p>
            <a:fld id="{34E5D833-3F62-45F6-8E10-62652CB7A223}" type="slidenum">
              <a:rPr lang="en-CA" smtClean="0"/>
              <a:t>15</a:t>
            </a:fld>
            <a:endParaRPr lang="en-CA"/>
          </a:p>
        </p:txBody>
      </p:sp>
    </p:spTree>
    <p:extLst>
      <p:ext uri="{BB962C8B-B14F-4D97-AF65-F5344CB8AC3E}">
        <p14:creationId xmlns:p14="http://schemas.microsoft.com/office/powerpoint/2010/main" val="3306883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None/>
            </a:pPr>
            <a:r>
              <a:rPr lang="en-CA" b="0" i="0" dirty="0">
                <a:solidFill>
                  <a:srgbClr val="7F7F7F"/>
                </a:solidFill>
                <a:effectLst/>
                <a:highlight>
                  <a:srgbClr val="FFFFFF"/>
                </a:highlight>
                <a:latin typeface="inherit"/>
              </a:rPr>
              <a:t>Why is HRNA here? </a:t>
            </a:r>
            <a:r>
              <a:rPr lang="en-CA" b="0" i="0" dirty="0" err="1">
                <a:solidFill>
                  <a:srgbClr val="7F7F7F"/>
                </a:solidFill>
                <a:effectLst/>
                <a:highlight>
                  <a:srgbClr val="FFFFFF"/>
                </a:highlight>
                <a:latin typeface="inherit"/>
              </a:rPr>
              <a:t>Pshh</a:t>
            </a:r>
            <a:r>
              <a:rPr lang="en-CA" b="0" i="0" dirty="0">
                <a:solidFill>
                  <a:srgbClr val="7F7F7F"/>
                </a:solidFill>
                <a:effectLst/>
                <a:highlight>
                  <a:srgbClr val="FFFFFF"/>
                </a:highlight>
                <a:latin typeface="inherit"/>
              </a:rPr>
              <a:t> why are you here? Just kidding…</a:t>
            </a:r>
          </a:p>
          <a:p>
            <a:pPr algn="l" fontAlgn="base">
              <a:buFont typeface="Arial" panose="020B0604020202020204" pitchFamily="34" charset="0"/>
              <a:buNone/>
            </a:pPr>
            <a:endParaRPr lang="en-CA" b="0" i="0" dirty="0">
              <a:solidFill>
                <a:srgbClr val="7F7F7F"/>
              </a:solidFill>
              <a:effectLst/>
              <a:highlight>
                <a:srgbClr val="FFFFFF"/>
              </a:highlight>
              <a:latin typeface="inherit"/>
            </a:endParaRPr>
          </a:p>
          <a:p>
            <a:pPr algn="l" fontAlgn="base">
              <a:buFont typeface="Arial" panose="020B0604020202020204" pitchFamily="34" charset="0"/>
              <a:buNone/>
            </a:pPr>
            <a:r>
              <a:rPr lang="en-CA" b="0" i="0" dirty="0">
                <a:solidFill>
                  <a:srgbClr val="7F7F7F"/>
                </a:solidFill>
                <a:effectLst/>
                <a:highlight>
                  <a:srgbClr val="FFFFFF"/>
                </a:highlight>
                <a:latin typeface="inherit"/>
              </a:rPr>
              <a:t>In 2020 we wrote a position statement on nurses who use substances, and unfortunately these words still ring true today:</a:t>
            </a:r>
            <a:endParaRPr lang="en-US" b="0" i="0" dirty="0">
              <a:solidFill>
                <a:srgbClr val="7F7F7F"/>
              </a:solidFill>
              <a:effectLst/>
              <a:highlight>
                <a:srgbClr val="FFFFFF"/>
              </a:highlight>
              <a:latin typeface="inherit"/>
            </a:endParaRPr>
          </a:p>
        </p:txBody>
      </p:sp>
      <p:sp>
        <p:nvSpPr>
          <p:cNvPr id="4" name="Slide Number Placeholder 3"/>
          <p:cNvSpPr>
            <a:spLocks noGrp="1"/>
          </p:cNvSpPr>
          <p:nvPr>
            <p:ph type="sldNum" sz="quarter" idx="5"/>
          </p:nvPr>
        </p:nvSpPr>
        <p:spPr/>
        <p:txBody>
          <a:bodyPr/>
          <a:lstStyle/>
          <a:p>
            <a:fld id="{BAB8E920-1B6F-4BFB-8DC7-3D3B665C9969}" type="slidenum">
              <a:rPr lang="en-CA" smtClean="0"/>
              <a:t>16</a:t>
            </a:fld>
            <a:endParaRPr lang="en-CA"/>
          </a:p>
        </p:txBody>
      </p:sp>
    </p:spTree>
    <p:extLst>
      <p:ext uri="{BB962C8B-B14F-4D97-AF65-F5344CB8AC3E}">
        <p14:creationId xmlns:p14="http://schemas.microsoft.com/office/powerpoint/2010/main" val="1210763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a:effectLst/>
                <a:latin typeface="Times New Roman" panose="02020603050405020304" pitchFamily="18" charset="0"/>
                <a:ea typeface="Calibri" panose="020F0502020204030204" pitchFamily="34" charset="0"/>
              </a:rPr>
              <a:t>I’ve been a harm reduction nurse for 11 years now, and I have extensive experience working with people who have been subjected to involuntary or coercive treatment, hearing their experiences, doing outreach trying to find them after they were discharged early, back out into homelessness. I’m about midway through my masters, and my focus thus far has been on misinformation, disinformation, moral panic and their influences on drug policy; that has included a significant review of the literature on involuntary care. In that research, I use the following working definition…</a:t>
            </a:r>
          </a:p>
          <a:p>
            <a:endParaRPr lang="en-CA" sz="1200" dirty="0">
              <a:effectLst/>
              <a:latin typeface="Times New Roman" panose="02020603050405020304" pitchFamily="18" charset="0"/>
              <a:ea typeface="Calibri" panose="020F0502020204030204" pitchFamily="34" charset="0"/>
            </a:endParaRPr>
          </a:p>
          <a:p>
            <a:r>
              <a:rPr lang="en-CA" sz="1200" dirty="0">
                <a:effectLst/>
                <a:latin typeface="Times New Roman" panose="02020603050405020304" pitchFamily="18" charset="0"/>
                <a:ea typeface="Calibri" panose="020F0502020204030204" pitchFamily="34" charset="0"/>
              </a:rPr>
              <a:t>Considering power dynamics is important, for example, the illusion of choice provided when one’s job is on the line.</a:t>
            </a:r>
          </a:p>
        </p:txBody>
      </p:sp>
      <p:sp>
        <p:nvSpPr>
          <p:cNvPr id="4" name="Slide Number Placeholder 3"/>
          <p:cNvSpPr>
            <a:spLocks noGrp="1"/>
          </p:cNvSpPr>
          <p:nvPr>
            <p:ph type="sldNum" sz="quarter" idx="5"/>
          </p:nvPr>
        </p:nvSpPr>
        <p:spPr/>
        <p:txBody>
          <a:bodyPr/>
          <a:lstStyle/>
          <a:p>
            <a:fld id="{8A0A9E6E-FB2A-4564-A7D8-7AF4F95C89C4}" type="slidenum">
              <a:rPr lang="en-CA" smtClean="0"/>
              <a:t>17</a:t>
            </a:fld>
            <a:endParaRPr lang="en-CA"/>
          </a:p>
        </p:txBody>
      </p:sp>
    </p:spTree>
    <p:extLst>
      <p:ext uri="{BB962C8B-B14F-4D97-AF65-F5344CB8AC3E}">
        <p14:creationId xmlns:p14="http://schemas.microsoft.com/office/powerpoint/2010/main" val="2818856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“discerning how the ‘problem’ is represented within them [policies] and to subject this problem representation to critical scrutiny” (p. 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I employ Carol </a:t>
            </a:r>
            <a:r>
              <a:rPr lang="en-US" dirty="0" err="1"/>
              <a:t>Bacchi’s</a:t>
            </a:r>
            <a:r>
              <a:rPr lang="en-US" dirty="0"/>
              <a:t> WPR approach when examining proposed substance use policy and programming. The WPR approach allows us to look critically at supposed solutions to discern our understanding of the problem. For example, when a politician proposes involuntary drug treatment as a solution to the drug poisoning emergency, they are telling us, defining our understanding of that emergency, to be one of addiction and capacity. Indeed when we accept involuntary care as a frontline policy option we are agreeing to the narratives that people who use drugs are a danger to themselves or others and they are incapable of making good decisions for themselves. The public can latch on to these framings, especially when politicians attach words like ‘compassionate’ ‘dignified’ ‘responsible’.</a:t>
            </a:r>
          </a:p>
        </p:txBody>
      </p:sp>
      <p:sp>
        <p:nvSpPr>
          <p:cNvPr id="4" name="Slide Number Placeholder 3"/>
          <p:cNvSpPr>
            <a:spLocks noGrp="1"/>
          </p:cNvSpPr>
          <p:nvPr>
            <p:ph type="sldNum" sz="quarter" idx="5"/>
          </p:nvPr>
        </p:nvSpPr>
        <p:spPr/>
        <p:txBody>
          <a:bodyPr/>
          <a:lstStyle/>
          <a:p>
            <a:fld id="{8A0A9E6E-FB2A-4564-A7D8-7AF4F95C89C4}" type="slidenum">
              <a:rPr lang="en-CA" smtClean="0"/>
              <a:t>18</a:t>
            </a:fld>
            <a:endParaRPr lang="en-CA"/>
          </a:p>
        </p:txBody>
      </p:sp>
    </p:spTree>
    <p:extLst>
      <p:ext uri="{BB962C8B-B14F-4D97-AF65-F5344CB8AC3E}">
        <p14:creationId xmlns:p14="http://schemas.microsoft.com/office/powerpoint/2010/main" val="3678132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11/21/2024</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3263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11/21/2024</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009232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11/21/2024</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826641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11/21/2024</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20601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11/21/2024</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907599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11/21/2024</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657574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11/21/2024</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006404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11/21/2024</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505029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11/21/2024</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017810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11/21/2024</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885921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11/21/2024</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450177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11/21/2024</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3502964573"/>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2" r:id="rId6"/>
    <p:sldLayoutId id="2147483738" r:id="rId7"/>
    <p:sldLayoutId id="2147483739" r:id="rId8"/>
    <p:sldLayoutId id="2147483740" r:id="rId9"/>
    <p:sldLayoutId id="2147483741"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F18B00-9464-082B-3E69-303DAB09616C}"/>
              </a:ext>
            </a:extLst>
          </p:cNvPr>
          <p:cNvSpPr>
            <a:spLocks noGrp="1"/>
          </p:cNvSpPr>
          <p:nvPr>
            <p:ph type="ctrTitle"/>
          </p:nvPr>
        </p:nvSpPr>
        <p:spPr>
          <a:xfrm>
            <a:off x="477981" y="1122363"/>
            <a:ext cx="4023360" cy="3204134"/>
          </a:xfrm>
        </p:spPr>
        <p:txBody>
          <a:bodyPr vert="horz" lIns="91440" tIns="45720" rIns="91440" bIns="45720" rtlCol="0" anchor="b">
            <a:normAutofit/>
          </a:bodyPr>
          <a:lstStyle/>
          <a:p>
            <a:r>
              <a:rPr lang="en-US" sz="3400" b="0" kern="1200" cap="all">
                <a:latin typeface="+mj-lt"/>
                <a:ea typeface="+mj-ea"/>
                <a:cs typeface="+mj-cs"/>
              </a:rPr>
              <a:t>Rebuilding workplace substance use policy using a harm reduction lens</a:t>
            </a:r>
          </a:p>
        </p:txBody>
      </p:sp>
      <p:sp>
        <p:nvSpPr>
          <p:cNvPr id="3" name="Subtitle 2">
            <a:extLst>
              <a:ext uri="{FF2B5EF4-FFF2-40B4-BE49-F238E27FC236}">
                <a16:creationId xmlns:a16="http://schemas.microsoft.com/office/drawing/2014/main" id="{3D1D5544-FFDA-4623-3A98-CA40401BD2A7}"/>
              </a:ext>
            </a:extLst>
          </p:cNvPr>
          <p:cNvSpPr>
            <a:spLocks noGrp="1"/>
          </p:cNvSpPr>
          <p:nvPr>
            <p:ph type="subTitle" idx="1"/>
          </p:nvPr>
        </p:nvSpPr>
        <p:spPr>
          <a:xfrm>
            <a:off x="477981" y="4872922"/>
            <a:ext cx="3933306" cy="1359395"/>
          </a:xfrm>
        </p:spPr>
        <p:txBody>
          <a:bodyPr vert="horz" lIns="91440" tIns="45720" rIns="91440" bIns="45720" rtlCol="0">
            <a:normAutofit/>
          </a:bodyPr>
          <a:lstStyle/>
          <a:p>
            <a:pPr>
              <a:lnSpc>
                <a:spcPct val="100000"/>
              </a:lnSpc>
              <a:buFont typeface="Wingdings 2" panose="05020102010507070707" pitchFamily="18" charset="2"/>
              <a:buChar char=""/>
            </a:pPr>
            <a:r>
              <a:rPr lang="en-US" sz="1400" dirty="0"/>
              <a:t>Byron Wood BA BN</a:t>
            </a:r>
          </a:p>
          <a:p>
            <a:pPr>
              <a:lnSpc>
                <a:spcPct val="100000"/>
              </a:lnSpc>
              <a:buFont typeface="Wingdings 2" panose="05020102010507070707" pitchFamily="18" charset="2"/>
              <a:buChar char=""/>
            </a:pPr>
            <a:r>
              <a:rPr lang="en-US" sz="1400" dirty="0"/>
              <a:t>Corey Ranger RN BN</a:t>
            </a:r>
          </a:p>
          <a:p>
            <a:pPr>
              <a:lnSpc>
                <a:spcPct val="100000"/>
              </a:lnSpc>
              <a:buFont typeface="Wingdings 2" panose="05020102010507070707" pitchFamily="18" charset="2"/>
              <a:buChar char=""/>
            </a:pPr>
            <a:r>
              <a:rPr lang="en-US" sz="1400" dirty="0"/>
              <a:t>Charlotte Ross RN RPN PhD</a:t>
            </a:r>
          </a:p>
          <a:p>
            <a:pPr>
              <a:lnSpc>
                <a:spcPct val="100000"/>
              </a:lnSpc>
              <a:buFont typeface="Wingdings 2" panose="05020102010507070707" pitchFamily="18" charset="2"/>
              <a:buChar char=""/>
            </a:pPr>
            <a:r>
              <a:rPr lang="en-US" sz="1400" dirty="0"/>
              <a:t>Katrina Stephenson RN BN</a:t>
            </a:r>
          </a:p>
        </p:txBody>
      </p:sp>
      <p:sp>
        <p:nvSpPr>
          <p:cNvPr id="28" name="Rectangle 2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31B49DA1-7D21-16FD-DA0D-91A8BC2651CB}"/>
              </a:ext>
            </a:extLst>
          </p:cNvPr>
          <p:cNvPicPr>
            <a:picLocks noChangeAspect="1"/>
          </p:cNvPicPr>
          <p:nvPr/>
        </p:nvPicPr>
        <p:blipFill>
          <a:blip r:embed="rId3"/>
          <a:srcRect t="3774" b="11956"/>
          <a:stretch/>
        </p:blipFill>
        <p:spPr>
          <a:xfrm>
            <a:off x="4864608" y="1427826"/>
            <a:ext cx="6846363" cy="3851093"/>
          </a:xfrm>
          <a:prstGeom prst="rect">
            <a:avLst/>
          </a:prstGeom>
        </p:spPr>
      </p:pic>
    </p:spTree>
    <p:extLst>
      <p:ext uri="{BB962C8B-B14F-4D97-AF65-F5344CB8AC3E}">
        <p14:creationId xmlns:p14="http://schemas.microsoft.com/office/powerpoint/2010/main" val="4192853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94DAAFF-7847-A5EF-4CC8-EEC1E34CFC96}"/>
              </a:ext>
            </a:extLst>
          </p:cNvPr>
          <p:cNvSpPr>
            <a:spLocks noGrp="1"/>
          </p:cNvSpPr>
          <p:nvPr>
            <p:ph type="title"/>
          </p:nvPr>
        </p:nvSpPr>
        <p:spPr>
          <a:xfrm>
            <a:off x="621792" y="1161288"/>
            <a:ext cx="3602736" cy="4526280"/>
          </a:xfrm>
        </p:spPr>
        <p:txBody>
          <a:bodyPr>
            <a:normAutofit/>
          </a:bodyPr>
          <a:lstStyle/>
          <a:p>
            <a:pPr rtl="0"/>
            <a:r>
              <a:rPr lang="en-CA" b="1" i="0" u="none" strike="noStrike">
                <a:effectLst/>
                <a:latin typeface="Arial" panose="020B0604020202020204" pitchFamily="34" charset="0"/>
              </a:rPr>
              <a:t>…Preventing impairment at work</a:t>
            </a:r>
            <a:endParaRPr lang="en-CA" dirty="0"/>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F2717820-706B-3AF5-354E-7F121D35F565}"/>
              </a:ext>
            </a:extLst>
          </p:cNvPr>
          <p:cNvGraphicFramePr>
            <a:graphicFrameLocks noGrp="1"/>
          </p:cNvGraphicFramePr>
          <p:nvPr>
            <p:ph idx="1"/>
            <p:extLst>
              <p:ext uri="{D42A27DB-BD31-4B8C-83A1-F6EECF244321}">
                <p14:modId xmlns:p14="http://schemas.microsoft.com/office/powerpoint/2010/main" val="3313421425"/>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7360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FE69AC8-2AE0-6CED-4C27-C7688C7D788A}"/>
              </a:ext>
            </a:extLst>
          </p:cNvPr>
          <p:cNvSpPr>
            <a:spLocks noGrp="1"/>
          </p:cNvSpPr>
          <p:nvPr>
            <p:ph type="title"/>
          </p:nvPr>
        </p:nvSpPr>
        <p:spPr>
          <a:xfrm>
            <a:off x="621792" y="1161288"/>
            <a:ext cx="3602736" cy="4526280"/>
          </a:xfrm>
        </p:spPr>
        <p:txBody>
          <a:bodyPr>
            <a:normAutofit/>
          </a:bodyPr>
          <a:lstStyle/>
          <a:p>
            <a:pPr rtl="0"/>
            <a:r>
              <a:rPr lang="en-CA" b="1" i="0" u="none" strike="noStrike">
                <a:effectLst/>
                <a:latin typeface="Arial" panose="020B0604020202020204" pitchFamily="34" charset="0"/>
              </a:rPr>
              <a:t>Supporting Workers</a:t>
            </a:r>
            <a:endParaRPr lang="en-CA" dirty="0"/>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9423584B-25DD-1313-48FC-19D1FDE197FA}"/>
              </a:ext>
            </a:extLst>
          </p:cNvPr>
          <p:cNvGraphicFramePr>
            <a:graphicFrameLocks noGrp="1"/>
          </p:cNvGraphicFramePr>
          <p:nvPr>
            <p:ph idx="1"/>
            <p:extLst>
              <p:ext uri="{D42A27DB-BD31-4B8C-83A1-F6EECF244321}">
                <p14:modId xmlns:p14="http://schemas.microsoft.com/office/powerpoint/2010/main" val="1585166639"/>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61074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AD77A5-CFC4-44E6-1FB8-FEE5DF97EAB6}"/>
              </a:ext>
            </a:extLst>
          </p:cNvPr>
          <p:cNvSpPr>
            <a:spLocks noGrp="1"/>
          </p:cNvSpPr>
          <p:nvPr>
            <p:ph type="title"/>
          </p:nvPr>
        </p:nvSpPr>
        <p:spPr>
          <a:xfrm>
            <a:off x="411480" y="991443"/>
            <a:ext cx="4443154" cy="1087819"/>
          </a:xfrm>
        </p:spPr>
        <p:txBody>
          <a:bodyPr anchor="b">
            <a:normAutofit/>
          </a:bodyPr>
          <a:lstStyle/>
          <a:p>
            <a:pPr rtl="0"/>
            <a:r>
              <a:rPr lang="en-CA" sz="3400" b="1" i="0" u="none" strike="noStrike">
                <a:effectLst/>
                <a:latin typeface="Arial" panose="020B0604020202020204" pitchFamily="34" charset="0"/>
              </a:rPr>
              <a:t>Supporting Workers </a:t>
            </a:r>
            <a:endParaRPr lang="en-CA" sz="3400"/>
          </a:p>
        </p:txBody>
      </p:sp>
      <p:sp>
        <p:nvSpPr>
          <p:cNvPr id="1033" name="Rectangle 1032">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5" name="Rectangle 1034">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50A03B73-F405-35B5-EF79-35659F7A79E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85816" y="639991"/>
            <a:ext cx="6440424" cy="55226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ontent Placeholder 2">
            <a:extLst>
              <a:ext uri="{FF2B5EF4-FFF2-40B4-BE49-F238E27FC236}">
                <a16:creationId xmlns:a16="http://schemas.microsoft.com/office/drawing/2014/main" id="{5D5AF74E-15A4-8E09-E927-BDB050D13060}"/>
              </a:ext>
            </a:extLst>
          </p:cNvPr>
          <p:cNvGraphicFramePr>
            <a:graphicFrameLocks noGrp="1"/>
          </p:cNvGraphicFramePr>
          <p:nvPr>
            <p:ph idx="1"/>
            <p:extLst>
              <p:ext uri="{D42A27DB-BD31-4B8C-83A1-F6EECF244321}">
                <p14:modId xmlns:p14="http://schemas.microsoft.com/office/powerpoint/2010/main" val="2664915159"/>
              </p:ext>
            </p:extLst>
          </p:nvPr>
        </p:nvGraphicFramePr>
        <p:xfrm>
          <a:off x="411480" y="2684095"/>
          <a:ext cx="4443154" cy="3492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55106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2C9A9DA9-7DC8-488B-A882-123947B0F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57" name="Rectangle 2056">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6838569"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15543B-8971-1CD5-56D2-3E506D25753C}"/>
              </a:ext>
            </a:extLst>
          </p:cNvPr>
          <p:cNvSpPr>
            <a:spLocks noGrp="1"/>
          </p:cNvSpPr>
          <p:nvPr>
            <p:ph type="title"/>
          </p:nvPr>
        </p:nvSpPr>
        <p:spPr>
          <a:xfrm>
            <a:off x="841246" y="978619"/>
            <a:ext cx="5991244" cy="1106424"/>
          </a:xfrm>
        </p:spPr>
        <p:txBody>
          <a:bodyPr>
            <a:normAutofit/>
          </a:bodyPr>
          <a:lstStyle/>
          <a:p>
            <a:r>
              <a:rPr lang="en-US" sz="3200"/>
              <a:t>The Business of Recovery $$</a:t>
            </a:r>
            <a:endParaRPr lang="en-CA" sz="3200"/>
          </a:p>
        </p:txBody>
      </p:sp>
      <p:sp>
        <p:nvSpPr>
          <p:cNvPr id="2059" name="Rectangle 2058">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1300"/>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1" name="Rectangle 2060">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8" y="2093976"/>
            <a:ext cx="5846683"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B28E02C-5B53-E952-BAF5-FC994FC07B87}"/>
              </a:ext>
            </a:extLst>
          </p:cNvPr>
          <p:cNvSpPr>
            <a:spLocks noGrp="1"/>
          </p:cNvSpPr>
          <p:nvPr>
            <p:ph idx="1"/>
          </p:nvPr>
        </p:nvSpPr>
        <p:spPr>
          <a:xfrm>
            <a:off x="841248" y="2252870"/>
            <a:ext cx="5993892" cy="3560251"/>
          </a:xfrm>
        </p:spPr>
        <p:txBody>
          <a:bodyPr>
            <a:normAutofit/>
          </a:bodyPr>
          <a:lstStyle/>
          <a:p>
            <a:pPr marL="0" indent="0" rtl="0">
              <a:spcAft>
                <a:spcPts val="1200"/>
              </a:spcAft>
              <a:buNone/>
            </a:pPr>
            <a:r>
              <a:rPr lang="en-US" sz="2400" b="0" i="1" u="none" strike="noStrike" dirty="0">
                <a:effectLst/>
                <a:latin typeface="Arial" panose="020B0604020202020204" pitchFamily="34" charset="0"/>
              </a:rPr>
              <a:t>Even extremely modest incentives for physicians can have a dramatic impact on the medical</a:t>
            </a:r>
            <a:r>
              <a:rPr lang="en-US" sz="2400" dirty="0"/>
              <a:t> </a:t>
            </a:r>
            <a:r>
              <a:rPr lang="en-US" sz="2400" b="0" i="1" u="none" strike="noStrike" dirty="0">
                <a:effectLst/>
                <a:latin typeface="Arial" panose="020B0604020202020204" pitchFamily="34" charset="0"/>
              </a:rPr>
              <a:t>care that they recommend, including harmful and unnecessary interventions </a:t>
            </a:r>
            <a:endParaRPr lang="en-US" sz="2400" b="0" dirty="0">
              <a:effectLst/>
            </a:endParaRPr>
          </a:p>
          <a:p>
            <a:pPr marL="0" indent="0" rtl="0">
              <a:spcAft>
                <a:spcPts val="1200"/>
              </a:spcAft>
              <a:buNone/>
            </a:pPr>
            <a:r>
              <a:rPr lang="en-US" sz="2400" b="0" i="0" u="none" strike="noStrike" dirty="0">
                <a:effectLst/>
                <a:latin typeface="Arial" panose="020B0604020202020204" pitchFamily="34" charset="0"/>
              </a:rPr>
              <a:t>-U.S. Institute of Medicine: Report on Conflict of Interest</a:t>
            </a:r>
            <a:endParaRPr lang="en-US" sz="2400" b="0" dirty="0">
              <a:effectLst/>
            </a:endParaRPr>
          </a:p>
        </p:txBody>
      </p:sp>
      <p:pic>
        <p:nvPicPr>
          <p:cNvPr id="2050" name="Picture 2">
            <a:extLst>
              <a:ext uri="{FF2B5EF4-FFF2-40B4-BE49-F238E27FC236}">
                <a16:creationId xmlns:a16="http://schemas.microsoft.com/office/drawing/2014/main" id="{8576ACB4-738B-963B-C3BE-98046084958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679814" y="1632082"/>
            <a:ext cx="4097657" cy="3493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939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34BF7-F389-9D10-31A4-728FB2667E68}"/>
              </a:ext>
            </a:extLst>
          </p:cNvPr>
          <p:cNvSpPr>
            <a:spLocks noGrp="1"/>
          </p:cNvSpPr>
          <p:nvPr>
            <p:ph type="title"/>
          </p:nvPr>
        </p:nvSpPr>
        <p:spPr/>
        <p:txBody>
          <a:bodyPr/>
          <a:lstStyle/>
          <a:p>
            <a:r>
              <a:rPr lang="en-US" dirty="0"/>
              <a:t>References</a:t>
            </a:r>
            <a:endParaRPr lang="en-CA" dirty="0"/>
          </a:p>
        </p:txBody>
      </p:sp>
      <p:graphicFrame>
        <p:nvGraphicFramePr>
          <p:cNvPr id="5" name="Content Placeholder 2">
            <a:extLst>
              <a:ext uri="{FF2B5EF4-FFF2-40B4-BE49-F238E27FC236}">
                <a16:creationId xmlns:a16="http://schemas.microsoft.com/office/drawing/2014/main" id="{4E3C0A23-AC02-5A65-5FDB-6A93048427CE}"/>
              </a:ext>
            </a:extLst>
          </p:cNvPr>
          <p:cNvGraphicFramePr>
            <a:graphicFrameLocks noGrp="1"/>
          </p:cNvGraphicFramePr>
          <p:nvPr>
            <p:ph idx="1"/>
          </p:nvPr>
        </p:nvGraphicFramePr>
        <p:xfrm>
          <a:off x="1115568" y="2478024"/>
          <a:ext cx="10168128" cy="3694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8446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diagram&#10;&#10;Description automatically generated">
            <a:extLst>
              <a:ext uri="{FF2B5EF4-FFF2-40B4-BE49-F238E27FC236}">
                <a16:creationId xmlns:a16="http://schemas.microsoft.com/office/drawing/2014/main" id="{C05E687C-FC9A-2217-7DBE-DD6E87384E9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 y="10"/>
            <a:ext cx="12191981" cy="6857990"/>
          </a:xfrm>
          <a:prstGeom prst="rect">
            <a:avLst/>
          </a:prstGeom>
        </p:spPr>
      </p:pic>
      <p:sp>
        <p:nvSpPr>
          <p:cNvPr id="13" name="Rectangle 1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452319AB-70B2-E04D-62F7-C49F114BC4D2}"/>
              </a:ext>
            </a:extLst>
          </p:cNvPr>
          <p:cNvSpPr>
            <a:spLocks noGrp="1"/>
          </p:cNvSpPr>
          <p:nvPr>
            <p:ph type="ctrTitle"/>
          </p:nvPr>
        </p:nvSpPr>
        <p:spPr>
          <a:xfrm>
            <a:off x="404553" y="3091928"/>
            <a:ext cx="9078562" cy="2387600"/>
          </a:xfrm>
        </p:spPr>
        <p:txBody>
          <a:bodyPr>
            <a:normAutofit/>
          </a:bodyPr>
          <a:lstStyle/>
          <a:p>
            <a:r>
              <a:rPr lang="en-US" sz="6600">
                <a:solidFill>
                  <a:schemeClr val="bg1"/>
                </a:solidFill>
              </a:rPr>
              <a:t>Whose Safety?</a:t>
            </a:r>
            <a:endParaRPr lang="en-CA" sz="6600">
              <a:solidFill>
                <a:schemeClr val="bg1"/>
              </a:solidFill>
            </a:endParaRPr>
          </a:p>
        </p:txBody>
      </p:sp>
      <p:sp>
        <p:nvSpPr>
          <p:cNvPr id="15" name="Rectangle: Rounded Corners 1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3399658D-43A9-A87E-0192-B65FE47979F1}"/>
              </a:ext>
            </a:extLst>
          </p:cNvPr>
          <p:cNvSpPr>
            <a:spLocks noGrp="1"/>
          </p:cNvSpPr>
          <p:nvPr>
            <p:ph type="subTitle" idx="1"/>
          </p:nvPr>
        </p:nvSpPr>
        <p:spPr>
          <a:xfrm>
            <a:off x="404553" y="5624945"/>
            <a:ext cx="9078562" cy="592975"/>
          </a:xfrm>
        </p:spPr>
        <p:txBody>
          <a:bodyPr anchor="ctr">
            <a:normAutofit fontScale="92500" lnSpcReduction="10000"/>
          </a:bodyPr>
          <a:lstStyle/>
          <a:p>
            <a:pPr>
              <a:lnSpc>
                <a:spcPct val="100000"/>
              </a:lnSpc>
            </a:pPr>
            <a:r>
              <a:rPr lang="en-US" sz="1400" dirty="0">
                <a:solidFill>
                  <a:schemeClr val="bg1"/>
                </a:solidFill>
              </a:rPr>
              <a:t>Corey Ranger RN BN</a:t>
            </a:r>
          </a:p>
          <a:p>
            <a:pPr>
              <a:lnSpc>
                <a:spcPct val="100000"/>
              </a:lnSpc>
            </a:pPr>
            <a:r>
              <a:rPr lang="en-US" sz="1400" dirty="0">
                <a:solidFill>
                  <a:schemeClr val="bg1"/>
                </a:solidFill>
              </a:rPr>
              <a:t>Harm Reduction Nurses Association</a:t>
            </a:r>
            <a:endParaRPr lang="en-CA" sz="1400" dirty="0">
              <a:solidFill>
                <a:schemeClr val="bg1"/>
              </a:solidFill>
            </a:endParaRPr>
          </a:p>
        </p:txBody>
      </p:sp>
    </p:spTree>
    <p:extLst>
      <p:ext uri="{BB962C8B-B14F-4D97-AF65-F5344CB8AC3E}">
        <p14:creationId xmlns:p14="http://schemas.microsoft.com/office/powerpoint/2010/main" val="1407282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text&#10;&#10;Description automatically generated">
            <a:extLst>
              <a:ext uri="{FF2B5EF4-FFF2-40B4-BE49-F238E27FC236}">
                <a16:creationId xmlns:a16="http://schemas.microsoft.com/office/drawing/2014/main" id="{45608387-5A90-0175-0981-CF6F3DDAC774}"/>
              </a:ext>
            </a:extLst>
          </p:cNvPr>
          <p:cNvPicPr>
            <a:picLocks noChangeAspect="1"/>
          </p:cNvPicPr>
          <p:nvPr/>
        </p:nvPicPr>
        <p:blipFill>
          <a:blip r:embed="rId3"/>
          <a:stretch>
            <a:fillRect/>
          </a:stretch>
        </p:blipFill>
        <p:spPr>
          <a:xfrm>
            <a:off x="643467" y="948095"/>
            <a:ext cx="10905066" cy="4961808"/>
          </a:xfrm>
          <a:prstGeom prst="rect">
            <a:avLst/>
          </a:prstGeom>
          <a:ln>
            <a:noFill/>
          </a:ln>
        </p:spPr>
      </p:pic>
    </p:spTree>
    <p:extLst>
      <p:ext uri="{BB962C8B-B14F-4D97-AF65-F5344CB8AC3E}">
        <p14:creationId xmlns:p14="http://schemas.microsoft.com/office/powerpoint/2010/main" val="3281649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C536CC-3542-5AAA-D40B-690BB1BD158B}"/>
              </a:ext>
            </a:extLst>
          </p:cNvPr>
          <p:cNvSpPr/>
          <p:nvPr/>
        </p:nvSpPr>
        <p:spPr>
          <a:xfrm>
            <a:off x="213543" y="365124"/>
            <a:ext cx="11607952" cy="6210889"/>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FDEDC2A7-8657-170F-C141-68A5E483DA2C}"/>
              </a:ext>
            </a:extLst>
          </p:cNvPr>
          <p:cNvSpPr>
            <a:spLocks noGrp="1"/>
          </p:cNvSpPr>
          <p:nvPr>
            <p:ph type="title"/>
          </p:nvPr>
        </p:nvSpPr>
        <p:spPr/>
        <p:txBody>
          <a:bodyPr/>
          <a:lstStyle/>
          <a:p>
            <a:r>
              <a:rPr lang="en-US"/>
              <a:t>Involuntary Care</a:t>
            </a:r>
            <a:endParaRPr lang="en-CA" dirty="0"/>
          </a:p>
        </p:txBody>
      </p:sp>
      <p:sp>
        <p:nvSpPr>
          <p:cNvPr id="3" name="Content Placeholder 2">
            <a:extLst>
              <a:ext uri="{FF2B5EF4-FFF2-40B4-BE49-F238E27FC236}">
                <a16:creationId xmlns:a16="http://schemas.microsoft.com/office/drawing/2014/main" id="{1CB5E62A-5CF9-306C-2268-8BDFE0FD75FA}"/>
              </a:ext>
            </a:extLst>
          </p:cNvPr>
          <p:cNvSpPr>
            <a:spLocks noGrp="1"/>
          </p:cNvSpPr>
          <p:nvPr>
            <p:ph idx="1"/>
          </p:nvPr>
        </p:nvSpPr>
        <p:spPr/>
        <p:txBody>
          <a:bodyPr>
            <a:normAutofit fontScale="85000" lnSpcReduction="10000"/>
          </a:bodyPr>
          <a:lstStyle/>
          <a:p>
            <a:pPr marL="0" indent="0">
              <a:buNone/>
            </a:pPr>
            <a:r>
              <a:rPr lang="en-US" dirty="0"/>
              <a:t>Working definition: </a:t>
            </a:r>
          </a:p>
          <a:p>
            <a:pPr marL="0" indent="0">
              <a:buNone/>
            </a:pPr>
            <a:endParaRPr lang="en-US" dirty="0"/>
          </a:p>
          <a:p>
            <a:pPr marL="0" indent="0">
              <a:buNone/>
            </a:pPr>
            <a:r>
              <a:rPr lang="en-US" dirty="0"/>
              <a:t>Involuntary care has many faces. It includes any coercive practice that forces treatment compliance on another. That could in the form of drug treatment courts (DTC), incarceration, involuntary hospitalization, forced abstinence, or the incentivization of substance use treatment.  </a:t>
            </a:r>
          </a:p>
          <a:p>
            <a:pPr marL="0" indent="0">
              <a:buNone/>
            </a:pPr>
            <a:endParaRPr lang="en-US" dirty="0"/>
          </a:p>
          <a:p>
            <a:pPr marL="0" indent="0">
              <a:buNone/>
            </a:pPr>
            <a:r>
              <a:rPr lang="en-US" dirty="0"/>
              <a:t>Context: Substance use + frontline policy</a:t>
            </a:r>
            <a:endParaRPr lang="en-CA" dirty="0"/>
          </a:p>
        </p:txBody>
      </p:sp>
    </p:spTree>
    <p:extLst>
      <p:ext uri="{BB962C8B-B14F-4D97-AF65-F5344CB8AC3E}">
        <p14:creationId xmlns:p14="http://schemas.microsoft.com/office/powerpoint/2010/main" val="3672944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6F1940E-1F7B-5E86-1CB6-6FDE7BC0AAA2}"/>
              </a:ext>
            </a:extLst>
          </p:cNvPr>
          <p:cNvSpPr/>
          <p:nvPr/>
        </p:nvSpPr>
        <p:spPr>
          <a:xfrm>
            <a:off x="270344" y="254442"/>
            <a:ext cx="11775219" cy="6448508"/>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a:extLst>
              <a:ext uri="{FF2B5EF4-FFF2-40B4-BE49-F238E27FC236}">
                <a16:creationId xmlns:a16="http://schemas.microsoft.com/office/drawing/2014/main" id="{6005D39B-A71A-5E7E-E5E2-3084BCF5C993}"/>
              </a:ext>
            </a:extLst>
          </p:cNvPr>
          <p:cNvSpPr/>
          <p:nvPr/>
        </p:nvSpPr>
        <p:spPr>
          <a:xfrm>
            <a:off x="581025" y="514350"/>
            <a:ext cx="11239500" cy="59785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8EA48A7A-88C5-C17A-98B0-602DBD8141A3}"/>
              </a:ext>
            </a:extLst>
          </p:cNvPr>
          <p:cNvSpPr>
            <a:spLocks noGrp="1"/>
          </p:cNvSpPr>
          <p:nvPr>
            <p:ph type="title"/>
          </p:nvPr>
        </p:nvSpPr>
        <p:spPr/>
        <p:txBody>
          <a:bodyPr/>
          <a:lstStyle/>
          <a:p>
            <a:r>
              <a:rPr lang="en-US" dirty="0">
                <a:solidFill>
                  <a:schemeClr val="bg1"/>
                </a:solidFill>
              </a:rPr>
              <a:t>What is the problem represented to be?</a:t>
            </a:r>
            <a:endParaRPr lang="en-CA" dirty="0">
              <a:solidFill>
                <a:schemeClr val="bg1"/>
              </a:solidFill>
            </a:endParaRPr>
          </a:p>
        </p:txBody>
      </p:sp>
      <p:sp>
        <p:nvSpPr>
          <p:cNvPr id="3" name="Content Placeholder 2">
            <a:extLst>
              <a:ext uri="{FF2B5EF4-FFF2-40B4-BE49-F238E27FC236}">
                <a16:creationId xmlns:a16="http://schemas.microsoft.com/office/drawing/2014/main" id="{33E91BF9-4E1D-83E0-853E-42DD1A9C0B6A}"/>
              </a:ext>
            </a:extLst>
          </p:cNvPr>
          <p:cNvSpPr>
            <a:spLocks noGrp="1"/>
          </p:cNvSpPr>
          <p:nvPr>
            <p:ph idx="1"/>
          </p:nvPr>
        </p:nvSpPr>
        <p:spPr/>
        <p:txBody>
          <a:bodyPr>
            <a:normAutofit fontScale="62500" lnSpcReduction="20000"/>
          </a:bodyPr>
          <a:lstStyle/>
          <a:p>
            <a:pPr marL="514350" indent="-514350">
              <a:buFont typeface="+mj-lt"/>
              <a:buAutoNum type="arabicPeriod"/>
            </a:pPr>
            <a:r>
              <a:rPr lang="en-US" dirty="0">
                <a:solidFill>
                  <a:schemeClr val="bg1"/>
                </a:solidFill>
              </a:rPr>
              <a:t>What’s the ‘problem’ (for example, of ‘problem gamblers’, ‘drug use/abuse’, ‘gender inequality’, ‘domestic violence’, ‘global warming’, ‘sexual harassment’, etc.) represented to be in a specific policy or policy proposal? </a:t>
            </a:r>
          </a:p>
          <a:p>
            <a:pPr marL="514350" indent="-514350">
              <a:buFont typeface="+mj-lt"/>
              <a:buAutoNum type="arabicPeriod"/>
            </a:pPr>
            <a:r>
              <a:rPr lang="en-US" dirty="0">
                <a:solidFill>
                  <a:schemeClr val="bg1"/>
                </a:solidFill>
              </a:rPr>
              <a:t>What presuppositions or assumptions underpin this representation of the ‘problem’? </a:t>
            </a:r>
          </a:p>
          <a:p>
            <a:pPr marL="514350" indent="-514350">
              <a:buFont typeface="+mj-lt"/>
              <a:buAutoNum type="arabicPeriod"/>
            </a:pPr>
            <a:r>
              <a:rPr lang="en-US" dirty="0">
                <a:solidFill>
                  <a:schemeClr val="bg1"/>
                </a:solidFill>
              </a:rPr>
              <a:t>How has this representation of the ‘problem’ come about? </a:t>
            </a:r>
          </a:p>
          <a:p>
            <a:pPr marL="514350" indent="-514350">
              <a:buFont typeface="+mj-lt"/>
              <a:buAutoNum type="arabicPeriod"/>
            </a:pPr>
            <a:r>
              <a:rPr lang="en-US" dirty="0">
                <a:solidFill>
                  <a:schemeClr val="bg1"/>
                </a:solidFill>
              </a:rPr>
              <a:t>What is left unproblematic in this problem representation? Where are the silences? Can the ‘problem’ be thought about differently? </a:t>
            </a:r>
          </a:p>
          <a:p>
            <a:pPr marL="514350" indent="-514350">
              <a:buFont typeface="+mj-lt"/>
              <a:buAutoNum type="arabicPeriod"/>
            </a:pPr>
            <a:r>
              <a:rPr lang="en-US" dirty="0">
                <a:solidFill>
                  <a:schemeClr val="bg1"/>
                </a:solidFill>
              </a:rPr>
              <a:t>What effects are produced by this representation of the ‘problem’? </a:t>
            </a:r>
          </a:p>
          <a:p>
            <a:pPr marL="514350" indent="-514350">
              <a:buFont typeface="+mj-lt"/>
              <a:buAutoNum type="arabicPeriod"/>
            </a:pPr>
            <a:r>
              <a:rPr lang="en-US" dirty="0">
                <a:solidFill>
                  <a:schemeClr val="bg1"/>
                </a:solidFill>
              </a:rPr>
              <a:t>How/where has this representation of the ‘problem’ been produced, disseminated and defended? How has it been (or could it be) questioned, disrupted and replaced?</a:t>
            </a:r>
          </a:p>
        </p:txBody>
      </p:sp>
      <p:sp>
        <p:nvSpPr>
          <p:cNvPr id="4" name="TextBox 3">
            <a:extLst>
              <a:ext uri="{FF2B5EF4-FFF2-40B4-BE49-F238E27FC236}">
                <a16:creationId xmlns:a16="http://schemas.microsoft.com/office/drawing/2014/main" id="{954E4095-7F43-4476-9651-E38F3E546E36}"/>
              </a:ext>
            </a:extLst>
          </p:cNvPr>
          <p:cNvSpPr txBox="1"/>
          <p:nvPr/>
        </p:nvSpPr>
        <p:spPr>
          <a:xfrm>
            <a:off x="7513982" y="5975002"/>
            <a:ext cx="4531581" cy="369332"/>
          </a:xfrm>
          <a:prstGeom prst="rect">
            <a:avLst/>
          </a:prstGeom>
          <a:noFill/>
        </p:spPr>
        <p:txBody>
          <a:bodyPr wrap="square" rtlCol="0">
            <a:spAutoFit/>
          </a:bodyPr>
          <a:lstStyle/>
          <a:p>
            <a:r>
              <a:rPr lang="en-US" dirty="0">
                <a:solidFill>
                  <a:schemeClr val="bg1"/>
                </a:solidFill>
              </a:rPr>
              <a:t>		(</a:t>
            </a:r>
            <a:r>
              <a:rPr lang="en-US" dirty="0" err="1">
                <a:solidFill>
                  <a:schemeClr val="bg1"/>
                </a:solidFill>
              </a:rPr>
              <a:t>Bacchi</a:t>
            </a:r>
            <a:r>
              <a:rPr lang="en-US" dirty="0">
                <a:solidFill>
                  <a:schemeClr val="bg1"/>
                </a:solidFill>
              </a:rPr>
              <a:t>, 2012, p. 21)</a:t>
            </a:r>
            <a:endParaRPr lang="en-CA" dirty="0">
              <a:solidFill>
                <a:schemeClr val="bg1"/>
              </a:solidFill>
            </a:endParaRPr>
          </a:p>
        </p:txBody>
      </p:sp>
    </p:spTree>
    <p:extLst>
      <p:ext uri="{BB962C8B-B14F-4D97-AF65-F5344CB8AC3E}">
        <p14:creationId xmlns:p14="http://schemas.microsoft.com/office/powerpoint/2010/main" val="15566775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747F1F-4E44-7F7F-788D-23B734D50ABB}"/>
              </a:ext>
            </a:extLst>
          </p:cNvPr>
          <p:cNvSpPr>
            <a:spLocks noGrp="1"/>
          </p:cNvSpPr>
          <p:nvPr>
            <p:ph type="title"/>
          </p:nvPr>
        </p:nvSpPr>
        <p:spPr>
          <a:xfrm>
            <a:off x="612648" y="1078992"/>
            <a:ext cx="6268770" cy="1536192"/>
          </a:xfrm>
        </p:spPr>
        <p:txBody>
          <a:bodyPr anchor="b">
            <a:normAutofit/>
          </a:bodyPr>
          <a:lstStyle/>
          <a:p>
            <a:r>
              <a:rPr lang="en-CA" sz="5200"/>
              <a:t>Testing Assumptions</a:t>
            </a:r>
          </a:p>
        </p:txBody>
      </p:sp>
      <p:sp>
        <p:nvSpPr>
          <p:cNvPr id="11" name="Rectangle 10">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BE42ADA-9B0C-7E37-C851-D2C72E248F39}"/>
              </a:ext>
            </a:extLst>
          </p:cNvPr>
          <p:cNvSpPr>
            <a:spLocks noGrp="1"/>
          </p:cNvSpPr>
          <p:nvPr>
            <p:ph idx="1"/>
          </p:nvPr>
        </p:nvSpPr>
        <p:spPr>
          <a:xfrm>
            <a:off x="615458" y="3355848"/>
            <a:ext cx="6268770" cy="3276046"/>
          </a:xfrm>
        </p:spPr>
        <p:txBody>
          <a:bodyPr>
            <a:normAutofit fontScale="92500" lnSpcReduction="10000"/>
          </a:bodyPr>
          <a:lstStyle/>
          <a:p>
            <a:pPr>
              <a:lnSpc>
                <a:spcPct val="100000"/>
              </a:lnSpc>
            </a:pPr>
            <a:r>
              <a:rPr lang="en-CA" sz="2000" dirty="0"/>
              <a:t>Moral/criminal, medical, human rights framing</a:t>
            </a:r>
          </a:p>
          <a:p>
            <a:pPr>
              <a:lnSpc>
                <a:spcPct val="100000"/>
              </a:lnSpc>
            </a:pPr>
            <a:r>
              <a:rPr lang="en-CA" sz="2000" dirty="0"/>
              <a:t>Social constructionism and power</a:t>
            </a:r>
          </a:p>
          <a:p>
            <a:pPr>
              <a:lnSpc>
                <a:spcPct val="100000"/>
              </a:lnSpc>
            </a:pPr>
            <a:r>
              <a:rPr lang="en-CA" sz="2000" dirty="0"/>
              <a:t>Nurses’ Health Programs promote nurses’ health AND the safety of patients</a:t>
            </a:r>
          </a:p>
          <a:p>
            <a:pPr>
              <a:lnSpc>
                <a:spcPct val="100000"/>
              </a:lnSpc>
            </a:pPr>
            <a:r>
              <a:rPr lang="en-CA" sz="2000" dirty="0"/>
              <a:t>“Nurses who use drugs = nurses with a SUD”</a:t>
            </a:r>
          </a:p>
          <a:p>
            <a:pPr>
              <a:lnSpc>
                <a:spcPct val="100000"/>
              </a:lnSpc>
            </a:pPr>
            <a:r>
              <a:rPr lang="en-CA" sz="2000" dirty="0"/>
              <a:t>“Nurses with a SUD = workplace impairment”</a:t>
            </a:r>
          </a:p>
          <a:p>
            <a:pPr>
              <a:lnSpc>
                <a:spcPct val="100000"/>
              </a:lnSpc>
            </a:pPr>
            <a:r>
              <a:rPr lang="en-CA" sz="2000" dirty="0"/>
              <a:t>Drug use is inherently problematic and must be treated</a:t>
            </a:r>
          </a:p>
          <a:p>
            <a:pPr>
              <a:lnSpc>
                <a:spcPct val="100000"/>
              </a:lnSpc>
            </a:pPr>
            <a:r>
              <a:rPr lang="en-CA" sz="2000" dirty="0"/>
              <a:t>“Abstinence = safety”</a:t>
            </a:r>
          </a:p>
        </p:txBody>
      </p:sp>
      <p:pic>
        <p:nvPicPr>
          <p:cNvPr id="5" name="Picture 4" descr="People holding hands">
            <a:extLst>
              <a:ext uri="{FF2B5EF4-FFF2-40B4-BE49-F238E27FC236}">
                <a16:creationId xmlns:a16="http://schemas.microsoft.com/office/drawing/2014/main" id="{99DC2630-5D60-7D3D-9A1F-D9EF1AB94FFA}"/>
              </a:ext>
            </a:extLst>
          </p:cNvPr>
          <p:cNvPicPr>
            <a:picLocks noChangeAspect="1"/>
          </p:cNvPicPr>
          <p:nvPr/>
        </p:nvPicPr>
        <p:blipFill>
          <a:blip r:embed="rId3"/>
          <a:srcRect l="34142" r="21980" b="-1"/>
          <a:stretch/>
        </p:blipFill>
        <p:spPr>
          <a:xfrm>
            <a:off x="7684006" y="10"/>
            <a:ext cx="4507993" cy="6857990"/>
          </a:xfrm>
          <a:prstGeom prst="rect">
            <a:avLst/>
          </a:prstGeom>
        </p:spPr>
      </p:pic>
    </p:spTree>
    <p:extLst>
      <p:ext uri="{BB962C8B-B14F-4D97-AF65-F5344CB8AC3E}">
        <p14:creationId xmlns:p14="http://schemas.microsoft.com/office/powerpoint/2010/main" val="2667553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8380AD67-C5CA-4918-B4BB-C359BB03E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43976902-EE96-5A80-CB19-D458DF55750F}"/>
              </a:ext>
            </a:extLst>
          </p:cNvPr>
          <p:cNvSpPr>
            <a:spLocks noGrp="1"/>
          </p:cNvSpPr>
          <p:nvPr>
            <p:ph type="title"/>
          </p:nvPr>
        </p:nvSpPr>
        <p:spPr>
          <a:xfrm>
            <a:off x="5080216" y="1076324"/>
            <a:ext cx="6272784" cy="1535051"/>
          </a:xfrm>
        </p:spPr>
        <p:txBody>
          <a:bodyPr anchor="b">
            <a:normAutofit/>
          </a:bodyPr>
          <a:lstStyle/>
          <a:p>
            <a:r>
              <a:rPr lang="en-US" sz="5200" dirty="0"/>
              <a:t>Land acknowledgement</a:t>
            </a:r>
          </a:p>
        </p:txBody>
      </p:sp>
      <p:pic>
        <p:nvPicPr>
          <p:cNvPr id="32" name="Picture 31" descr="Plant growing in a concrete crack">
            <a:extLst>
              <a:ext uri="{FF2B5EF4-FFF2-40B4-BE49-F238E27FC236}">
                <a16:creationId xmlns:a16="http://schemas.microsoft.com/office/drawing/2014/main" id="{EE61C82B-01FD-2769-9BB8-BABEA95A52DB}"/>
              </a:ext>
            </a:extLst>
          </p:cNvPr>
          <p:cNvPicPr>
            <a:picLocks noChangeAspect="1"/>
          </p:cNvPicPr>
          <p:nvPr/>
        </p:nvPicPr>
        <p:blipFill rotWithShape="1">
          <a:blip r:embed="rId3"/>
          <a:srcRect l="18941" r="37207" b="-1"/>
          <a:stretch/>
        </p:blipFill>
        <p:spPr>
          <a:xfrm>
            <a:off x="20" y="10"/>
            <a:ext cx="4505305" cy="6857990"/>
          </a:xfrm>
          <a:prstGeom prst="rect">
            <a:avLst/>
          </a:prstGeom>
        </p:spPr>
      </p:pic>
      <p:sp>
        <p:nvSpPr>
          <p:cNvPr id="39" name="!!accent">
            <a:extLst>
              <a:ext uri="{FF2B5EF4-FFF2-40B4-BE49-F238E27FC236}">
                <a16:creationId xmlns:a16="http://schemas.microsoft.com/office/drawing/2014/main" id="{EABAD4DA-87BA-4F70-9EF0-45C6BCF17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17960"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915128D9-2797-47FA-B6FE-EC24E6B84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926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Content Placeholder 2">
            <a:extLst>
              <a:ext uri="{FF2B5EF4-FFF2-40B4-BE49-F238E27FC236}">
                <a16:creationId xmlns:a16="http://schemas.microsoft.com/office/drawing/2014/main" id="{D79885A1-6DC3-6C8D-89F7-0897B3AB1AAE}"/>
              </a:ext>
            </a:extLst>
          </p:cNvPr>
          <p:cNvSpPr>
            <a:spLocks noGrp="1"/>
          </p:cNvSpPr>
          <p:nvPr>
            <p:ph idx="1"/>
          </p:nvPr>
        </p:nvSpPr>
        <p:spPr>
          <a:xfrm>
            <a:off x="5080216" y="3351276"/>
            <a:ext cx="6272784" cy="2825686"/>
          </a:xfrm>
        </p:spPr>
        <p:txBody>
          <a:bodyPr>
            <a:normAutofit fontScale="92500"/>
          </a:bodyPr>
          <a:lstStyle/>
          <a:p>
            <a:pPr marL="0" indent="0">
              <a:buNone/>
            </a:pPr>
            <a:r>
              <a:rPr lang="en-CA" sz="2400" dirty="0"/>
              <a:t>We do work with individuals and organizations across all of Turtle Island and honour the lifeforce of Indigenous Peoples who have had their land stolen and who continue to resist ongoing genocide. Addressing the root causes of the toxic drug supply is deeply connected to decolonization.</a:t>
            </a:r>
          </a:p>
        </p:txBody>
      </p:sp>
    </p:spTree>
    <p:extLst>
      <p:ext uri="{BB962C8B-B14F-4D97-AF65-F5344CB8AC3E}">
        <p14:creationId xmlns:p14="http://schemas.microsoft.com/office/powerpoint/2010/main" val="1215633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0815004-A58F-ED74-E48C-3EAE9E51840A}"/>
              </a:ext>
            </a:extLst>
          </p:cNvPr>
          <p:cNvSpPr>
            <a:spLocks noGrp="1"/>
          </p:cNvSpPr>
          <p:nvPr>
            <p:ph type="title"/>
          </p:nvPr>
        </p:nvSpPr>
        <p:spPr>
          <a:xfrm>
            <a:off x="841248" y="334644"/>
            <a:ext cx="10509504" cy="1076914"/>
          </a:xfrm>
        </p:spPr>
        <p:txBody>
          <a:bodyPr anchor="ctr">
            <a:normAutofit/>
          </a:bodyPr>
          <a:lstStyle/>
          <a:p>
            <a:r>
              <a:rPr lang="en-US"/>
              <a:t>Evidence on Involuntary Care</a:t>
            </a:r>
            <a:endParaRPr lang="en-CA"/>
          </a:p>
        </p:txBody>
      </p:sp>
      <p:sp>
        <p:nvSpPr>
          <p:cNvPr id="26" name="Rectangle 25">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Content Placeholder 6">
            <a:extLst>
              <a:ext uri="{FF2B5EF4-FFF2-40B4-BE49-F238E27FC236}">
                <a16:creationId xmlns:a16="http://schemas.microsoft.com/office/drawing/2014/main" id="{AEF59DAF-8BE9-4738-34EE-593C6CBF3E58}"/>
              </a:ext>
            </a:extLst>
          </p:cNvPr>
          <p:cNvGraphicFramePr>
            <a:graphicFrameLocks noGrp="1"/>
          </p:cNvGraphicFramePr>
          <p:nvPr>
            <p:ph idx="1"/>
            <p:extLst>
              <p:ext uri="{D42A27DB-BD31-4B8C-83A1-F6EECF244321}">
                <p14:modId xmlns:p14="http://schemas.microsoft.com/office/powerpoint/2010/main" val="1633271238"/>
              </p:ext>
            </p:extLst>
          </p:nvPr>
        </p:nvGraphicFramePr>
        <p:xfrm>
          <a:off x="838200" y="1737360"/>
          <a:ext cx="10506456" cy="4535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9678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7" name="Rectangle 26">
            <a:extLst>
              <a:ext uri="{FF2B5EF4-FFF2-40B4-BE49-F238E27FC236}">
                <a16:creationId xmlns:a16="http://schemas.microsoft.com/office/drawing/2014/main" id="{D95F006D-ED1F-7878-88D3-BA954B34F9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F91863-8E5C-F89C-8B1B-DF3AC8DF05EA}"/>
              </a:ext>
            </a:extLst>
          </p:cNvPr>
          <p:cNvSpPr>
            <a:spLocks noGrp="1"/>
          </p:cNvSpPr>
          <p:nvPr>
            <p:ph type="title"/>
          </p:nvPr>
        </p:nvSpPr>
        <p:spPr>
          <a:xfrm>
            <a:off x="692246" y="991723"/>
            <a:ext cx="10681878" cy="3174690"/>
          </a:xfrm>
        </p:spPr>
        <p:txBody>
          <a:bodyPr vert="horz" lIns="91440" tIns="45720" rIns="91440" bIns="45720" rtlCol="0" anchor="b">
            <a:normAutofit/>
          </a:bodyPr>
          <a:lstStyle/>
          <a:p>
            <a:r>
              <a:rPr lang="en-US" sz="7200"/>
              <a:t>But they say it’s working?</a:t>
            </a:r>
          </a:p>
        </p:txBody>
      </p:sp>
      <p:sp>
        <p:nvSpPr>
          <p:cNvPr id="29" name="Freeform: Shape 28">
            <a:extLst>
              <a:ext uri="{FF2B5EF4-FFF2-40B4-BE49-F238E27FC236}">
                <a16:creationId xmlns:a16="http://schemas.microsoft.com/office/drawing/2014/main" id="{555078FD-0108-1F48-31ED-337DD654F3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17877" y="4501201"/>
            <a:ext cx="10556246" cy="18288"/>
          </a:xfrm>
          <a:custGeom>
            <a:avLst/>
            <a:gdLst>
              <a:gd name="connsiteX0" fmla="*/ 0 w 10556246"/>
              <a:gd name="connsiteY0" fmla="*/ 18288 h 18288"/>
              <a:gd name="connsiteX1" fmla="*/ 10556246 w 10556246"/>
              <a:gd name="connsiteY1" fmla="*/ 18288 h 18288"/>
              <a:gd name="connsiteX2" fmla="*/ 10556246 w 10556246"/>
              <a:gd name="connsiteY2" fmla="*/ 0 h 18288"/>
              <a:gd name="connsiteX3" fmla="*/ 0 w 10556246"/>
              <a:gd name="connsiteY3" fmla="*/ 0 h 18288"/>
            </a:gdLst>
            <a:ahLst/>
            <a:cxnLst>
              <a:cxn ang="0">
                <a:pos x="connsiteX0" y="connsiteY0"/>
              </a:cxn>
              <a:cxn ang="0">
                <a:pos x="connsiteX1" y="connsiteY1"/>
              </a:cxn>
              <a:cxn ang="0">
                <a:pos x="connsiteX2" y="connsiteY2"/>
              </a:cxn>
              <a:cxn ang="0">
                <a:pos x="connsiteX3" y="connsiteY3"/>
              </a:cxn>
            </a:cxnLst>
            <a:rect l="l" t="t" r="r" b="b"/>
            <a:pathLst>
              <a:path w="10556246" h="18288">
                <a:moveTo>
                  <a:pt x="0" y="18288"/>
                </a:moveTo>
                <a:lnTo>
                  <a:pt x="10556246" y="18288"/>
                </a:lnTo>
                <a:lnTo>
                  <a:pt x="10556246" y="0"/>
                </a:lnTo>
                <a:lnTo>
                  <a:pt x="0" y="0"/>
                </a:lnTo>
                <a:close/>
              </a:path>
            </a:pathLst>
          </a:cu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0F06FC24-1271-EF82-C58D-1DB7482ED0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104909" y="3180836"/>
            <a:ext cx="54864" cy="2628927"/>
          </a:xfrm>
          <a:custGeom>
            <a:avLst/>
            <a:gdLst>
              <a:gd name="connsiteX0" fmla="*/ 0 w 54864"/>
              <a:gd name="connsiteY0" fmla="*/ 2628927 h 2628927"/>
              <a:gd name="connsiteX1" fmla="*/ 0 w 54864"/>
              <a:gd name="connsiteY1" fmla="*/ 0 h 2628927"/>
              <a:gd name="connsiteX2" fmla="*/ 54864 w 54864"/>
              <a:gd name="connsiteY2" fmla="*/ 0 h 2628927"/>
              <a:gd name="connsiteX3" fmla="*/ 54864 w 54864"/>
              <a:gd name="connsiteY3" fmla="*/ 2628927 h 2628927"/>
            </a:gdLst>
            <a:ahLst/>
            <a:cxnLst>
              <a:cxn ang="0">
                <a:pos x="connsiteX0" y="connsiteY0"/>
              </a:cxn>
              <a:cxn ang="0">
                <a:pos x="connsiteX1" y="connsiteY1"/>
              </a:cxn>
              <a:cxn ang="0">
                <a:pos x="connsiteX2" y="connsiteY2"/>
              </a:cxn>
              <a:cxn ang="0">
                <a:pos x="connsiteX3" y="connsiteY3"/>
              </a:cxn>
            </a:cxnLst>
            <a:rect l="l" t="t" r="r" b="b"/>
            <a:pathLst>
              <a:path w="54864" h="2628927">
                <a:moveTo>
                  <a:pt x="0" y="2628927"/>
                </a:moveTo>
                <a:lnTo>
                  <a:pt x="0" y="0"/>
                </a:lnTo>
                <a:lnTo>
                  <a:pt x="54864" y="0"/>
                </a:lnTo>
                <a:lnTo>
                  <a:pt x="54864" y="262892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585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670DA-ADA1-9965-2A7F-0E06E27418C9}"/>
              </a:ext>
            </a:extLst>
          </p:cNvPr>
          <p:cNvSpPr>
            <a:spLocks noGrp="1"/>
          </p:cNvSpPr>
          <p:nvPr>
            <p:ph type="title"/>
          </p:nvPr>
        </p:nvSpPr>
        <p:spPr/>
        <p:txBody>
          <a:bodyPr/>
          <a:lstStyle/>
          <a:p>
            <a:r>
              <a:rPr lang="en-US" dirty="0"/>
              <a:t>References</a:t>
            </a:r>
            <a:endParaRPr lang="en-CA" dirty="0"/>
          </a:p>
        </p:txBody>
      </p:sp>
      <p:graphicFrame>
        <p:nvGraphicFramePr>
          <p:cNvPr id="5" name="Content Placeholder 2">
            <a:extLst>
              <a:ext uri="{FF2B5EF4-FFF2-40B4-BE49-F238E27FC236}">
                <a16:creationId xmlns:a16="http://schemas.microsoft.com/office/drawing/2014/main" id="{27937337-52D1-FF27-BAAD-949F93055114}"/>
              </a:ext>
            </a:extLst>
          </p:cNvPr>
          <p:cNvGraphicFramePr>
            <a:graphicFrameLocks noGrp="1"/>
          </p:cNvGraphicFramePr>
          <p:nvPr>
            <p:ph idx="1"/>
          </p:nvPr>
        </p:nvGraphicFramePr>
        <p:xfrm>
          <a:off x="1115568" y="2478024"/>
          <a:ext cx="10168128" cy="3694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128811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Video 15" descr="Person In A Lab">
            <a:extLst>
              <a:ext uri="{FF2B5EF4-FFF2-40B4-BE49-F238E27FC236}">
                <a16:creationId xmlns:a16="http://schemas.microsoft.com/office/drawing/2014/main" id="{6D967964-D896-FCD6-EF66-32DE57FD4795}"/>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r="-1" b="283"/>
          <a:stretch/>
        </p:blipFill>
        <p:spPr>
          <a:xfrm>
            <a:off x="20" y="10"/>
            <a:ext cx="12191980" cy="6857990"/>
          </a:xfrm>
          <a:prstGeom prst="rect">
            <a:avLst/>
          </a:prstGeom>
        </p:spPr>
      </p:pic>
      <p:sp>
        <p:nvSpPr>
          <p:cNvPr id="22" name="Rectangle 21">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C7FFDB1E-D87A-2EC3-C8A7-ABE33D3E2916}"/>
              </a:ext>
            </a:extLst>
          </p:cNvPr>
          <p:cNvSpPr>
            <a:spLocks noGrp="1"/>
          </p:cNvSpPr>
          <p:nvPr>
            <p:ph type="ctrTitle"/>
          </p:nvPr>
        </p:nvSpPr>
        <p:spPr>
          <a:xfrm>
            <a:off x="477981" y="1122363"/>
            <a:ext cx="4023360" cy="3204134"/>
          </a:xfrm>
        </p:spPr>
        <p:txBody>
          <a:bodyPr anchor="b">
            <a:normAutofit/>
          </a:bodyPr>
          <a:lstStyle/>
          <a:p>
            <a:r>
              <a:rPr lang="en-US" sz="4400">
                <a:solidFill>
                  <a:schemeClr val="bg1"/>
                </a:solidFill>
              </a:rPr>
              <a:t>Research findings on</a:t>
            </a:r>
            <a:br>
              <a:rPr lang="en-US" sz="4400">
                <a:solidFill>
                  <a:schemeClr val="bg1"/>
                </a:solidFill>
              </a:rPr>
            </a:br>
            <a:r>
              <a:rPr lang="en-US" sz="4400">
                <a:solidFill>
                  <a:schemeClr val="bg1"/>
                </a:solidFill>
              </a:rPr>
              <a:t>regulatory programs for nurses’ SUDs</a:t>
            </a:r>
            <a:endParaRPr lang="en-CA" sz="4400">
              <a:solidFill>
                <a:schemeClr val="bg1"/>
              </a:solidFill>
            </a:endParaRPr>
          </a:p>
        </p:txBody>
      </p:sp>
      <p:sp>
        <p:nvSpPr>
          <p:cNvPr id="5" name="Subtitle 4">
            <a:extLst>
              <a:ext uri="{FF2B5EF4-FFF2-40B4-BE49-F238E27FC236}">
                <a16:creationId xmlns:a16="http://schemas.microsoft.com/office/drawing/2014/main" id="{0822E78E-E9CD-BADC-D5FB-0CD76A2404E7}"/>
              </a:ext>
            </a:extLst>
          </p:cNvPr>
          <p:cNvSpPr>
            <a:spLocks noGrp="1"/>
          </p:cNvSpPr>
          <p:nvPr>
            <p:ph type="subTitle" idx="1"/>
          </p:nvPr>
        </p:nvSpPr>
        <p:spPr>
          <a:xfrm>
            <a:off x="477980" y="4872922"/>
            <a:ext cx="5266837" cy="1777947"/>
          </a:xfrm>
        </p:spPr>
        <p:txBody>
          <a:bodyPr>
            <a:noAutofit/>
          </a:bodyPr>
          <a:lstStyle/>
          <a:p>
            <a:pPr>
              <a:lnSpc>
                <a:spcPct val="100000"/>
              </a:lnSpc>
            </a:pPr>
            <a:r>
              <a:rPr lang="en-US" sz="1600" b="1" dirty="0">
                <a:solidFill>
                  <a:schemeClr val="bg1"/>
                </a:solidFill>
              </a:rPr>
              <a:t>Charlotte ross RN RPN PhD</a:t>
            </a:r>
          </a:p>
          <a:p>
            <a:pPr>
              <a:lnSpc>
                <a:spcPct val="100000"/>
              </a:lnSpc>
            </a:pPr>
            <a:r>
              <a:rPr lang="en-US" sz="1600" b="1" dirty="0">
                <a:solidFill>
                  <a:schemeClr val="bg1"/>
                </a:solidFill>
              </a:rPr>
              <a:t>November 21, 2024</a:t>
            </a:r>
          </a:p>
          <a:p>
            <a:pPr>
              <a:lnSpc>
                <a:spcPct val="100000"/>
              </a:lnSpc>
            </a:pPr>
            <a:r>
              <a:rPr lang="en-US" sz="1600" b="1" dirty="0">
                <a:solidFill>
                  <a:schemeClr val="bg1"/>
                </a:solidFill>
              </a:rPr>
              <a:t>from </a:t>
            </a:r>
            <a:r>
              <a:rPr lang="en-CA" sz="1600" b="1" dirty="0">
                <a:solidFill>
                  <a:schemeClr val="bg1"/>
                </a:solidFill>
              </a:rPr>
              <a:t>the unceded traditional territories of the Coast Salish Peoples of the </a:t>
            </a:r>
            <a:r>
              <a:rPr lang="en-CA" sz="1600" b="1" dirty="0" err="1">
                <a:solidFill>
                  <a:schemeClr val="bg1"/>
                </a:solidFill>
              </a:rPr>
              <a:t>QayQayt</a:t>
            </a:r>
            <a:r>
              <a:rPr lang="en-CA" sz="1600" b="1" dirty="0">
                <a:solidFill>
                  <a:schemeClr val="bg1"/>
                </a:solidFill>
              </a:rPr>
              <a:t> and Kwikwetlem First Nations.</a:t>
            </a:r>
          </a:p>
        </p:txBody>
      </p:sp>
      <p:sp>
        <p:nvSpPr>
          <p:cNvPr id="24" name="Rectangle 2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70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97" fill="hold"/>
                                        <p:tgtEl>
                                          <p:spTgt spid="16"/>
                                        </p:tgtEl>
                                      </p:cBhvr>
                                    </p:cmd>
                                  </p:childTnLst>
                                </p:cTn>
                              </p:par>
                              <p:par>
                                <p:cTn id="7" presetID="10" presetClass="entr" presetSubtype="0" fill="hold" grpId="0" nodeType="withEffect">
                                  <p:stCondLst>
                                    <p:cond delay="500"/>
                                  </p:stCondLst>
                                  <p:iterate type="wd">
                                    <p:tmPct val="15000"/>
                                  </p:iterate>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childTnLst>
                                </p:cTn>
                              </p:par>
                              <p:par>
                                <p:cTn id="10" presetID="10" presetClass="entr" presetSubtype="0" fill="hold" grpId="0" nodeType="withEffect">
                                  <p:stCondLst>
                                    <p:cond delay="1000"/>
                                  </p:stCondLst>
                                  <p:iterate type="wd">
                                    <p:tmPct val="15000"/>
                                  </p:iterate>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000"/>
                                  </p:stCondLst>
                                  <p:iterate type="wd">
                                    <p:tmPct val="15000"/>
                                  </p:iterate>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10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1000"/>
                                  </p:stCondLst>
                                  <p:iterate type="wd">
                                    <p:tmPct val="15000"/>
                                  </p:iterate>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6"/>
                                        </p:tgtEl>
                                      </p:cBhvr>
                                    </p:cmd>
                                  </p:childTnLst>
                                </p:cTn>
                              </p:par>
                            </p:childTnLst>
                          </p:cTn>
                        </p:par>
                      </p:childTnLst>
                    </p:cTn>
                  </p:par>
                </p:childTnLst>
              </p:cTn>
              <p:nextCondLst>
                <p:cond evt="onClick" delay="0">
                  <p:tgtEl>
                    <p:spTgt spid="16"/>
                  </p:tgtEl>
                </p:cond>
              </p:nextCondLst>
            </p:seq>
            <p:video>
              <p:cMediaNode mute="1">
                <p:cTn id="28" repeatCount="indefinite" fill="hold" display="0">
                  <p:stCondLst>
                    <p:cond delay="indefinite"/>
                  </p:stCondLst>
                </p:cTn>
                <p:tgtEl>
                  <p:spTgt spid="16"/>
                </p:tgtEl>
              </p:cMediaNode>
            </p:video>
          </p:childTnLst>
        </p:cTn>
      </p:par>
    </p:tnLst>
    <p:bldLst>
      <p:bldP spid="4" grpId="0"/>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D01200-0224-43C5-AB38-FB4D16B73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DC66E7-AF88-96D9-3BDD-825BBAFCBBFC}"/>
              </a:ext>
            </a:extLst>
          </p:cNvPr>
          <p:cNvSpPr>
            <a:spLocks noGrp="1"/>
          </p:cNvSpPr>
          <p:nvPr>
            <p:ph type="title"/>
          </p:nvPr>
        </p:nvSpPr>
        <p:spPr>
          <a:xfrm>
            <a:off x="612648" y="1078992"/>
            <a:ext cx="6268770" cy="1536192"/>
          </a:xfrm>
        </p:spPr>
        <p:txBody>
          <a:bodyPr anchor="b">
            <a:normAutofit/>
          </a:bodyPr>
          <a:lstStyle/>
          <a:p>
            <a:r>
              <a:rPr lang="en-US" sz="4400"/>
              <a:t>Historical Basis of ATD Treatment Programs</a:t>
            </a:r>
            <a:endParaRPr lang="en-CA" sz="4400"/>
          </a:p>
        </p:txBody>
      </p:sp>
      <p:sp>
        <p:nvSpPr>
          <p:cNvPr id="12" name="Rectangle 11">
            <a:extLst>
              <a:ext uri="{FF2B5EF4-FFF2-40B4-BE49-F238E27FC236}">
                <a16:creationId xmlns:a16="http://schemas.microsoft.com/office/drawing/2014/main" id="{728A44A4-A002-4A88-9FC9-1D0566C97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E7D5C7B-DD16-401B-85CE-4AAA2A4F5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BCC93FA-DB0A-5C99-E3D7-B693DF616BD3}"/>
              </a:ext>
            </a:extLst>
          </p:cNvPr>
          <p:cNvSpPr>
            <a:spLocks noGrp="1"/>
          </p:cNvSpPr>
          <p:nvPr>
            <p:ph idx="1"/>
          </p:nvPr>
        </p:nvSpPr>
        <p:spPr>
          <a:xfrm>
            <a:off x="612648" y="3355848"/>
            <a:ext cx="6268770" cy="2825496"/>
          </a:xfrm>
        </p:spPr>
        <p:txBody>
          <a:bodyPr>
            <a:normAutofit/>
          </a:bodyPr>
          <a:lstStyle/>
          <a:p>
            <a:pPr marL="0" indent="0">
              <a:buNone/>
            </a:pPr>
            <a:endParaRPr lang="en-US" sz="1800"/>
          </a:p>
          <a:p>
            <a:pPr marL="0" indent="0">
              <a:buNone/>
            </a:pPr>
            <a:r>
              <a:rPr lang="en-US" sz="1800" b="1"/>
              <a:t>The standardized treatment regimes within the Alternative to Discipline (ATD) programs were established </a:t>
            </a:r>
            <a:r>
              <a:rPr lang="en-US" sz="1800" b="1" u="sng"/>
              <a:t>in the 1980s</a:t>
            </a:r>
            <a:r>
              <a:rPr lang="en-US" sz="1800" b="1"/>
              <a:t> </a:t>
            </a:r>
          </a:p>
          <a:p>
            <a:pPr lvl="1"/>
            <a:r>
              <a:rPr lang="en-US" sz="1800" b="1"/>
              <a:t>Reflect understandings of SUDs and treatment from that era (abstinence/12-Step)</a:t>
            </a:r>
          </a:p>
          <a:p>
            <a:pPr lvl="1"/>
            <a:r>
              <a:rPr lang="en-US" sz="1800" b="1"/>
              <a:t>Have not evolved to reflect current evidence and norms of practice since that time</a:t>
            </a:r>
          </a:p>
        </p:txBody>
      </p:sp>
      <p:pic>
        <p:nvPicPr>
          <p:cNvPr id="7" name="Graphic 6" descr="Medicine">
            <a:extLst>
              <a:ext uri="{FF2B5EF4-FFF2-40B4-BE49-F238E27FC236}">
                <a16:creationId xmlns:a16="http://schemas.microsoft.com/office/drawing/2014/main" id="{6464CC6A-3DEA-1091-2CD8-614C9A9290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94066" y="1272395"/>
            <a:ext cx="4237686" cy="4237686"/>
          </a:xfrm>
          <a:prstGeom prst="rect">
            <a:avLst/>
          </a:prstGeom>
        </p:spPr>
      </p:pic>
    </p:spTree>
    <p:extLst>
      <p:ext uri="{BB962C8B-B14F-4D97-AF65-F5344CB8AC3E}">
        <p14:creationId xmlns:p14="http://schemas.microsoft.com/office/powerpoint/2010/main" val="1224441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D01200-0224-43C5-AB38-FB4D16B73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957061-18DC-3839-AF48-9FA1A87DBB91}"/>
              </a:ext>
            </a:extLst>
          </p:cNvPr>
          <p:cNvSpPr>
            <a:spLocks noGrp="1"/>
          </p:cNvSpPr>
          <p:nvPr>
            <p:ph type="title"/>
          </p:nvPr>
        </p:nvSpPr>
        <p:spPr>
          <a:xfrm>
            <a:off x="612648" y="1078992"/>
            <a:ext cx="6268770" cy="1536192"/>
          </a:xfrm>
        </p:spPr>
        <p:txBody>
          <a:bodyPr anchor="b">
            <a:normAutofit/>
          </a:bodyPr>
          <a:lstStyle/>
          <a:p>
            <a:r>
              <a:rPr lang="en-US" sz="3300"/>
              <a:t>Evidence basis for The Standardized Treatment Regime</a:t>
            </a:r>
            <a:endParaRPr lang="en-CA" sz="3300"/>
          </a:p>
        </p:txBody>
      </p:sp>
      <p:sp>
        <p:nvSpPr>
          <p:cNvPr id="12" name="Rectangle 11">
            <a:extLst>
              <a:ext uri="{FF2B5EF4-FFF2-40B4-BE49-F238E27FC236}">
                <a16:creationId xmlns:a16="http://schemas.microsoft.com/office/drawing/2014/main" id="{728A44A4-A002-4A88-9FC9-1D0566C97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E7D5C7B-DD16-401B-85CE-4AAA2A4F5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7697F98-2B51-5DB5-CD99-89D12DD4F758}"/>
              </a:ext>
            </a:extLst>
          </p:cNvPr>
          <p:cNvSpPr>
            <a:spLocks noGrp="1"/>
          </p:cNvSpPr>
          <p:nvPr>
            <p:ph idx="1"/>
          </p:nvPr>
        </p:nvSpPr>
        <p:spPr>
          <a:xfrm>
            <a:off x="612648" y="3355848"/>
            <a:ext cx="6268770" cy="2825496"/>
          </a:xfrm>
        </p:spPr>
        <p:txBody>
          <a:bodyPr>
            <a:normAutofit/>
          </a:bodyPr>
          <a:lstStyle/>
          <a:p>
            <a:pPr marL="0" indent="0">
              <a:lnSpc>
                <a:spcPct val="100000"/>
              </a:lnSpc>
              <a:buNone/>
            </a:pPr>
            <a:r>
              <a:rPr lang="en-US" sz="1700" b="1"/>
              <a:t>Canadian ATD programs are based on USA’s guidelines for ADT treatment programs (NCSBN, 2011), which were based on Physicians’ Health Programs (PHPs), and considered ‘best practices’ even though:</a:t>
            </a:r>
          </a:p>
          <a:p>
            <a:pPr lvl="1">
              <a:lnSpc>
                <a:spcPct val="100000"/>
              </a:lnSpc>
            </a:pPr>
            <a:r>
              <a:rPr lang="en-US" sz="1700" b="1" u="sng"/>
              <a:t>that very document</a:t>
            </a:r>
            <a:r>
              <a:rPr lang="en-US" sz="1700" b="1"/>
              <a:t> states that no “verified best practice standards” (NCSBN, 2011, p.20) have ever been established for nurses’ treatment programs</a:t>
            </a:r>
          </a:p>
          <a:p>
            <a:pPr lvl="1">
              <a:lnSpc>
                <a:spcPct val="100000"/>
              </a:lnSpc>
            </a:pPr>
            <a:r>
              <a:rPr lang="en-US" sz="1700" b="1"/>
              <a:t>many studies have found the PHPs programs and the research studies used to support them to be seriously flawed</a:t>
            </a:r>
          </a:p>
        </p:txBody>
      </p:sp>
      <p:pic>
        <p:nvPicPr>
          <p:cNvPr id="7" name="Graphic 6" descr="Doctor">
            <a:extLst>
              <a:ext uri="{FF2B5EF4-FFF2-40B4-BE49-F238E27FC236}">
                <a16:creationId xmlns:a16="http://schemas.microsoft.com/office/drawing/2014/main" id="{755B715F-D7C0-29D2-9B97-DB36C094B2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94066" y="1272395"/>
            <a:ext cx="4237686" cy="4237686"/>
          </a:xfrm>
          <a:prstGeom prst="rect">
            <a:avLst/>
          </a:prstGeom>
        </p:spPr>
      </p:pic>
    </p:spTree>
    <p:extLst>
      <p:ext uri="{BB962C8B-B14F-4D97-AF65-F5344CB8AC3E}">
        <p14:creationId xmlns:p14="http://schemas.microsoft.com/office/powerpoint/2010/main" val="7564274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B6CC3-4D59-4222-A396-CC6A32E74227}"/>
              </a:ext>
            </a:extLst>
          </p:cNvPr>
          <p:cNvSpPr>
            <a:spLocks noGrp="1"/>
          </p:cNvSpPr>
          <p:nvPr>
            <p:ph type="title"/>
          </p:nvPr>
        </p:nvSpPr>
        <p:spPr/>
        <p:txBody>
          <a:bodyPr>
            <a:normAutofit fontScale="90000"/>
          </a:bodyPr>
          <a:lstStyle/>
          <a:p>
            <a:r>
              <a:rPr lang="en-US" dirty="0"/>
              <a:t>What constitutes ‘success’ in evaluations of the standardized treatment program?</a:t>
            </a:r>
            <a:endParaRPr lang="en-CA" dirty="0"/>
          </a:p>
        </p:txBody>
      </p:sp>
      <p:sp>
        <p:nvSpPr>
          <p:cNvPr id="3" name="Content Placeholder 2">
            <a:extLst>
              <a:ext uri="{FF2B5EF4-FFF2-40B4-BE49-F238E27FC236}">
                <a16:creationId xmlns:a16="http://schemas.microsoft.com/office/drawing/2014/main" id="{BEED6823-4FA3-0273-ABD5-094F37614CC1}"/>
              </a:ext>
            </a:extLst>
          </p:cNvPr>
          <p:cNvSpPr>
            <a:spLocks noGrp="1"/>
          </p:cNvSpPr>
          <p:nvPr>
            <p:ph idx="1"/>
          </p:nvPr>
        </p:nvSpPr>
        <p:spPr/>
        <p:txBody>
          <a:bodyPr>
            <a:normAutofit fontScale="85000" lnSpcReduction="20000"/>
          </a:bodyPr>
          <a:lstStyle/>
          <a:p>
            <a:pPr marL="0" indent="0">
              <a:buNone/>
            </a:pPr>
            <a:r>
              <a:rPr lang="en-US" sz="2200" b="1" dirty="0"/>
              <a:t>The metric used for Program ‘success’ in the literature has always been completion of contracts</a:t>
            </a:r>
          </a:p>
          <a:p>
            <a:pPr lvl="1"/>
            <a:r>
              <a:rPr lang="en-US" sz="2400" dirty="0"/>
              <a:t>A circular logic whereby the program essentially </a:t>
            </a:r>
            <a:r>
              <a:rPr lang="en-US" sz="2400" i="1" dirty="0"/>
              <a:t>declares itself as a success as a beginning point</a:t>
            </a:r>
            <a:r>
              <a:rPr lang="en-US" sz="2400" dirty="0"/>
              <a:t>, which is not a sound method of policy/program evaluation</a:t>
            </a:r>
          </a:p>
          <a:p>
            <a:pPr lvl="1"/>
            <a:r>
              <a:rPr lang="en-US" sz="2400" dirty="0"/>
              <a:t>Compliance with a coercive policy is equated with treatment success</a:t>
            </a:r>
          </a:p>
          <a:p>
            <a:pPr lvl="1"/>
            <a:r>
              <a:rPr lang="en-US" sz="2400" dirty="0"/>
              <a:t>Conformity to historical convention has now come to be regarded as evidence and best practice</a:t>
            </a:r>
          </a:p>
          <a:p>
            <a:pPr marL="0" indent="0">
              <a:buNone/>
            </a:pPr>
            <a:r>
              <a:rPr lang="en-US" sz="2200" b="1" dirty="0"/>
              <a:t>No comprehensive outcome studies</a:t>
            </a:r>
          </a:p>
          <a:p>
            <a:pPr lvl="2"/>
            <a:r>
              <a:rPr lang="en-US" sz="2200" dirty="0"/>
              <a:t>On overall effectiveness for nurses’ recovery </a:t>
            </a:r>
            <a:r>
              <a:rPr lang="en-US" sz="2200" u="sng" dirty="0"/>
              <a:t>or</a:t>
            </a:r>
            <a:r>
              <a:rPr lang="en-US" sz="2200" dirty="0"/>
              <a:t> for public safety</a:t>
            </a:r>
          </a:p>
          <a:p>
            <a:pPr lvl="2"/>
            <a:r>
              <a:rPr lang="en-US" sz="2200" dirty="0"/>
              <a:t>Comparing this treatment regime to any other treatment modalities</a:t>
            </a:r>
          </a:p>
          <a:p>
            <a:pPr lvl="2"/>
            <a:r>
              <a:rPr lang="en-US" sz="2200" dirty="0"/>
              <a:t> No data on dropouts or death </a:t>
            </a:r>
          </a:p>
        </p:txBody>
      </p:sp>
    </p:spTree>
    <p:extLst>
      <p:ext uri="{BB962C8B-B14F-4D97-AF65-F5344CB8AC3E}">
        <p14:creationId xmlns:p14="http://schemas.microsoft.com/office/powerpoint/2010/main" val="16070912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8F4EA-CCFC-4D19-5CFE-2D529A0D44D7}"/>
              </a:ext>
            </a:extLst>
          </p:cNvPr>
          <p:cNvSpPr>
            <a:spLocks noGrp="1"/>
          </p:cNvSpPr>
          <p:nvPr>
            <p:ph type="title"/>
          </p:nvPr>
        </p:nvSpPr>
        <p:spPr/>
        <p:txBody>
          <a:bodyPr/>
          <a:lstStyle/>
          <a:p>
            <a:r>
              <a:rPr lang="en-US" sz="4000" dirty="0"/>
              <a:t>Standards of Care in The Program</a:t>
            </a:r>
            <a:endParaRPr lang="en-CA" dirty="0"/>
          </a:p>
        </p:txBody>
      </p:sp>
      <p:sp>
        <p:nvSpPr>
          <p:cNvPr id="3" name="Content Placeholder 2">
            <a:extLst>
              <a:ext uri="{FF2B5EF4-FFF2-40B4-BE49-F238E27FC236}">
                <a16:creationId xmlns:a16="http://schemas.microsoft.com/office/drawing/2014/main" id="{4E6884EA-5EC3-AF95-BE42-78F05E67D3CE}"/>
              </a:ext>
            </a:extLst>
          </p:cNvPr>
          <p:cNvSpPr>
            <a:spLocks noGrp="1"/>
          </p:cNvSpPr>
          <p:nvPr>
            <p:ph idx="1"/>
          </p:nvPr>
        </p:nvSpPr>
        <p:spPr/>
        <p:txBody>
          <a:bodyPr>
            <a:normAutofit fontScale="92500" lnSpcReduction="20000"/>
          </a:bodyPr>
          <a:lstStyle/>
          <a:p>
            <a:pPr lvl="2">
              <a:spcBef>
                <a:spcPts val="0"/>
              </a:spcBef>
              <a:buClr>
                <a:srgbClr val="30ACEC">
                  <a:lumMod val="75000"/>
                </a:srgbClr>
              </a:buClr>
              <a:defRPr/>
            </a:pPr>
            <a:r>
              <a:rPr lang="en-US" sz="3600" dirty="0">
                <a:solidFill>
                  <a:prstClr val="black"/>
                </a:solidFill>
              </a:rPr>
              <a:t>Forced absence of evidence-based pharmacotherapies for SUDs and/or forced discontinuation of pre-existing psychiatric medications i</a:t>
            </a:r>
            <a:r>
              <a:rPr lang="en-US" sz="3400" dirty="0">
                <a:solidFill>
                  <a:prstClr val="black"/>
                </a:solidFill>
              </a:rPr>
              <a:t>ncreases risk for OD, death, psych decompensation [which are not tracked]</a:t>
            </a:r>
          </a:p>
          <a:p>
            <a:pPr lvl="2">
              <a:spcBef>
                <a:spcPts val="0"/>
              </a:spcBef>
              <a:buClr>
                <a:srgbClr val="30ACEC">
                  <a:lumMod val="75000"/>
                </a:srgbClr>
              </a:buClr>
              <a:defRPr/>
            </a:pPr>
            <a:r>
              <a:rPr lang="en-US" sz="3600" dirty="0">
                <a:solidFill>
                  <a:prstClr val="black"/>
                </a:solidFill>
              </a:rPr>
              <a:t>Pre-existing mental health conditions are not addressed, within the structure of the Program, even if MH was the presenting issue</a:t>
            </a:r>
          </a:p>
        </p:txBody>
      </p:sp>
    </p:spTree>
    <p:extLst>
      <p:ext uri="{BB962C8B-B14F-4D97-AF65-F5344CB8AC3E}">
        <p14:creationId xmlns:p14="http://schemas.microsoft.com/office/powerpoint/2010/main" val="3314014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97B65-B998-B80C-056E-E00E00F2DC1B}"/>
              </a:ext>
            </a:extLst>
          </p:cNvPr>
          <p:cNvSpPr>
            <a:spLocks noGrp="1"/>
          </p:cNvSpPr>
          <p:nvPr>
            <p:ph type="title"/>
          </p:nvPr>
        </p:nvSpPr>
        <p:spPr/>
        <p:txBody>
          <a:bodyPr>
            <a:normAutofit/>
          </a:bodyPr>
          <a:lstStyle/>
          <a:p>
            <a:r>
              <a:rPr lang="en-US" b="1" dirty="0"/>
              <a:t>Standards of Care in The Program </a:t>
            </a:r>
            <a:endParaRPr lang="en-CA" dirty="0"/>
          </a:p>
        </p:txBody>
      </p:sp>
      <p:sp>
        <p:nvSpPr>
          <p:cNvPr id="3" name="Content Placeholder 2">
            <a:extLst>
              <a:ext uri="{FF2B5EF4-FFF2-40B4-BE49-F238E27FC236}">
                <a16:creationId xmlns:a16="http://schemas.microsoft.com/office/drawing/2014/main" id="{742563A4-E1F8-F5E8-5305-71460F77040B}"/>
              </a:ext>
            </a:extLst>
          </p:cNvPr>
          <p:cNvSpPr>
            <a:spLocks noGrp="1"/>
          </p:cNvSpPr>
          <p:nvPr>
            <p:ph idx="1"/>
          </p:nvPr>
        </p:nvSpPr>
        <p:spPr/>
        <p:txBody>
          <a:bodyPr>
            <a:normAutofit fontScale="92500" lnSpcReduction="10000"/>
          </a:bodyPr>
          <a:lstStyle/>
          <a:p>
            <a:pPr>
              <a:lnSpc>
                <a:spcPct val="120000"/>
              </a:lnSpc>
              <a:spcBef>
                <a:spcPts val="0"/>
              </a:spcBef>
              <a:spcAft>
                <a:spcPts val="0"/>
              </a:spcAft>
            </a:pPr>
            <a:r>
              <a:rPr lang="en-US" sz="2800" b="1" dirty="0"/>
              <a:t>Nurses clearly articulated that they were denied established standards of care that they were expected to adhere to in their practices: </a:t>
            </a:r>
          </a:p>
          <a:p>
            <a:pPr lvl="1">
              <a:lnSpc>
                <a:spcPct val="120000"/>
              </a:lnSpc>
              <a:spcBef>
                <a:spcPts val="0"/>
              </a:spcBef>
              <a:spcAft>
                <a:spcPts val="0"/>
              </a:spcAft>
            </a:pPr>
            <a:r>
              <a:rPr lang="en-US" sz="2800" dirty="0"/>
              <a:t>harm reduction</a:t>
            </a:r>
          </a:p>
          <a:p>
            <a:pPr lvl="1">
              <a:lnSpc>
                <a:spcPct val="120000"/>
              </a:lnSpc>
              <a:spcBef>
                <a:spcPts val="0"/>
              </a:spcBef>
              <a:spcAft>
                <a:spcPts val="0"/>
              </a:spcAft>
            </a:pPr>
            <a:r>
              <a:rPr lang="en-US" sz="2800" dirty="0"/>
              <a:t>trauma-informed</a:t>
            </a:r>
          </a:p>
          <a:p>
            <a:pPr lvl="1">
              <a:spcBef>
                <a:spcPts val="0"/>
              </a:spcBef>
            </a:pPr>
            <a:r>
              <a:rPr lang="en-US" sz="2800" dirty="0"/>
              <a:t>individualized, client-centered</a:t>
            </a:r>
          </a:p>
          <a:p>
            <a:pPr lvl="1">
              <a:spcBef>
                <a:spcPts val="0"/>
              </a:spcBef>
            </a:pPr>
            <a:r>
              <a:rPr lang="en-US" sz="2800" dirty="0"/>
              <a:t>fully informed and voluntary consent</a:t>
            </a:r>
          </a:p>
          <a:p>
            <a:pPr lvl="1">
              <a:spcBef>
                <a:spcPts val="0"/>
              </a:spcBef>
            </a:pPr>
            <a:r>
              <a:rPr lang="en-US" sz="2800" dirty="0"/>
              <a:t>collaborative treatment planning</a:t>
            </a:r>
          </a:p>
        </p:txBody>
      </p:sp>
    </p:spTree>
    <p:extLst>
      <p:ext uri="{BB962C8B-B14F-4D97-AF65-F5344CB8AC3E}">
        <p14:creationId xmlns:p14="http://schemas.microsoft.com/office/powerpoint/2010/main" val="39315985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A7632-9B1A-855A-38B7-8E1CEDDDF20A}"/>
              </a:ext>
            </a:extLst>
          </p:cNvPr>
          <p:cNvSpPr>
            <a:spLocks noGrp="1"/>
          </p:cNvSpPr>
          <p:nvPr>
            <p:ph type="title"/>
          </p:nvPr>
        </p:nvSpPr>
        <p:spPr/>
        <p:txBody>
          <a:bodyPr/>
          <a:lstStyle/>
          <a:p>
            <a:r>
              <a:rPr lang="en-US" sz="4000" dirty="0"/>
              <a:t>Extreme power imbalances</a:t>
            </a:r>
            <a:endParaRPr lang="en-CA" dirty="0"/>
          </a:p>
        </p:txBody>
      </p:sp>
      <p:sp>
        <p:nvSpPr>
          <p:cNvPr id="3" name="Content Placeholder 2">
            <a:extLst>
              <a:ext uri="{FF2B5EF4-FFF2-40B4-BE49-F238E27FC236}">
                <a16:creationId xmlns:a16="http://schemas.microsoft.com/office/drawing/2014/main" id="{C8791BE3-F398-E6BF-F384-18AC57E1A188}"/>
              </a:ext>
            </a:extLst>
          </p:cNvPr>
          <p:cNvSpPr>
            <a:spLocks noGrp="1"/>
          </p:cNvSpPr>
          <p:nvPr>
            <p:ph idx="1"/>
          </p:nvPr>
        </p:nvSpPr>
        <p:spPr/>
        <p:txBody>
          <a:bodyPr/>
          <a:lstStyle/>
          <a:p>
            <a:pPr>
              <a:lnSpc>
                <a:spcPct val="120000"/>
              </a:lnSpc>
              <a:spcBef>
                <a:spcPts val="0"/>
              </a:spcBef>
              <a:spcAft>
                <a:spcPts val="0"/>
              </a:spcAft>
            </a:pPr>
            <a:endParaRPr lang="en-CA" sz="2800" dirty="0"/>
          </a:p>
          <a:p>
            <a:pPr>
              <a:lnSpc>
                <a:spcPct val="120000"/>
              </a:lnSpc>
              <a:spcBef>
                <a:spcPts val="0"/>
              </a:spcBef>
              <a:spcAft>
                <a:spcPts val="0"/>
              </a:spcAft>
            </a:pPr>
            <a:r>
              <a:rPr lang="en-CA" sz="2800" dirty="0"/>
              <a:t>Participants expressed extreme fear of voicing dissent [seen as not ‘engaged,’ or non-compliant], in</a:t>
            </a:r>
            <a:r>
              <a:rPr lang="en-US" sz="2600" dirty="0"/>
              <a:t> fear of extension of contracts, loss of license, job</a:t>
            </a:r>
          </a:p>
          <a:p>
            <a:pPr lvl="1">
              <a:spcBef>
                <a:spcPts val="0"/>
              </a:spcBef>
            </a:pPr>
            <a:r>
              <a:rPr lang="en-CA" sz="2600" dirty="0"/>
              <a:t>IMEs hold unchecked power over the nurses in the Program</a:t>
            </a:r>
          </a:p>
          <a:p>
            <a:pPr lvl="1">
              <a:spcBef>
                <a:spcPts val="0"/>
              </a:spcBef>
            </a:pPr>
            <a:r>
              <a:rPr lang="en-US" sz="2600" dirty="0"/>
              <a:t>‘Monitors’ – vetted and managed by the private monitoring companies: Qualifications? Oversight?</a:t>
            </a:r>
          </a:p>
        </p:txBody>
      </p:sp>
    </p:spTree>
    <p:extLst>
      <p:ext uri="{BB962C8B-B14F-4D97-AF65-F5344CB8AC3E}">
        <p14:creationId xmlns:p14="http://schemas.microsoft.com/office/powerpoint/2010/main" val="1907290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DFF41957-CB66-48E8-B537-EBB53B6785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43976902-EE96-5A80-CB19-D458DF55750F}"/>
              </a:ext>
            </a:extLst>
          </p:cNvPr>
          <p:cNvSpPr>
            <a:spLocks noGrp="1"/>
          </p:cNvSpPr>
          <p:nvPr>
            <p:ph type="title"/>
          </p:nvPr>
        </p:nvSpPr>
        <p:spPr>
          <a:xfrm>
            <a:off x="841248" y="941832"/>
            <a:ext cx="10506456" cy="1901952"/>
          </a:xfrm>
        </p:spPr>
        <p:txBody>
          <a:bodyPr anchor="ctr">
            <a:normAutofit/>
          </a:bodyPr>
          <a:lstStyle/>
          <a:p>
            <a:r>
              <a:rPr lang="en-US" sz="5400"/>
              <a:t>Acknowledgement of Lived/Living Experience</a:t>
            </a:r>
          </a:p>
        </p:txBody>
      </p:sp>
      <p:sp>
        <p:nvSpPr>
          <p:cNvPr id="37" name="Rectangle 36">
            <a:extLst>
              <a:ext uri="{FF2B5EF4-FFF2-40B4-BE49-F238E27FC236}">
                <a16:creationId xmlns:a16="http://schemas.microsoft.com/office/drawing/2014/main" id="{801E4ADA-0EA9-4930-846E-3C11E8BED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06922"/>
            <a:ext cx="128016" cy="1188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146509"/>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Content Placeholder 2">
            <a:extLst>
              <a:ext uri="{FF2B5EF4-FFF2-40B4-BE49-F238E27FC236}">
                <a16:creationId xmlns:a16="http://schemas.microsoft.com/office/drawing/2014/main" id="{D79885A1-6DC3-6C8D-89F7-0897B3AB1AAE}"/>
              </a:ext>
            </a:extLst>
          </p:cNvPr>
          <p:cNvSpPr>
            <a:spLocks noGrp="1"/>
          </p:cNvSpPr>
          <p:nvPr>
            <p:ph idx="1"/>
          </p:nvPr>
        </p:nvSpPr>
        <p:spPr>
          <a:xfrm>
            <a:off x="841248" y="3668690"/>
            <a:ext cx="10509504" cy="2503510"/>
          </a:xfrm>
        </p:spPr>
        <p:txBody>
          <a:bodyPr>
            <a:normAutofit/>
          </a:bodyPr>
          <a:lstStyle/>
          <a:p>
            <a:pPr marL="0" indent="0">
              <a:buNone/>
            </a:pPr>
            <a:r>
              <a:rPr lang="en-CA" dirty="0"/>
              <a:t>The content discussed today is made possible by people with lived/living experience of drug use sharing their knowledge and experience. Without their generosity, vital life-saving harm reduction initiatives would not exist.</a:t>
            </a:r>
          </a:p>
        </p:txBody>
      </p:sp>
    </p:spTree>
    <p:extLst>
      <p:ext uri="{BB962C8B-B14F-4D97-AF65-F5344CB8AC3E}">
        <p14:creationId xmlns:p14="http://schemas.microsoft.com/office/powerpoint/2010/main" val="259658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4DEE0-3CFE-AD98-0627-4DF984654169}"/>
              </a:ext>
            </a:extLst>
          </p:cNvPr>
          <p:cNvSpPr>
            <a:spLocks noGrp="1"/>
          </p:cNvSpPr>
          <p:nvPr>
            <p:ph type="title"/>
          </p:nvPr>
        </p:nvSpPr>
        <p:spPr/>
        <p:txBody>
          <a:bodyPr>
            <a:normAutofit fontScale="90000"/>
          </a:bodyPr>
          <a:lstStyle/>
          <a:p>
            <a:pPr algn="ctr"/>
            <a:br>
              <a:rPr lang="en-CA" dirty="0"/>
            </a:br>
            <a:r>
              <a:rPr lang="en-CA" sz="4000" dirty="0"/>
              <a:t>Corporatization and </a:t>
            </a:r>
            <a:br>
              <a:rPr lang="en-CA" sz="4000" dirty="0"/>
            </a:br>
            <a:r>
              <a:rPr lang="en-CA" sz="4000" dirty="0"/>
              <a:t>Potential Conflicts of Interest</a:t>
            </a:r>
            <a:endParaRPr lang="en-CA" dirty="0"/>
          </a:p>
        </p:txBody>
      </p:sp>
      <p:sp>
        <p:nvSpPr>
          <p:cNvPr id="3" name="Content Placeholder 2">
            <a:extLst>
              <a:ext uri="{FF2B5EF4-FFF2-40B4-BE49-F238E27FC236}">
                <a16:creationId xmlns:a16="http://schemas.microsoft.com/office/drawing/2014/main" id="{805A4756-972D-8DB1-F088-54A3235908FE}"/>
              </a:ext>
            </a:extLst>
          </p:cNvPr>
          <p:cNvSpPr>
            <a:spLocks noGrp="1"/>
          </p:cNvSpPr>
          <p:nvPr>
            <p:ph idx="1"/>
          </p:nvPr>
        </p:nvSpPr>
        <p:spPr/>
        <p:txBody>
          <a:bodyPr>
            <a:normAutofit fontScale="92500" lnSpcReduction="10000"/>
          </a:bodyPr>
          <a:lstStyle/>
          <a:p>
            <a:pPr>
              <a:spcBef>
                <a:spcPts val="0"/>
              </a:spcBef>
              <a:buFont typeface="Courier New" panose="02070309020205020404" pitchFamily="49" charset="0"/>
              <a:buChar char="o"/>
            </a:pPr>
            <a:r>
              <a:rPr lang="en-US" dirty="0">
                <a:solidFill>
                  <a:schemeClr val="tx1"/>
                </a:solidFill>
              </a:rPr>
              <a:t> Complete and purposeful exclusion of enrollees' existing HCPs</a:t>
            </a:r>
          </a:p>
          <a:p>
            <a:pPr marL="0" indent="0">
              <a:spcBef>
                <a:spcPts val="0"/>
              </a:spcBef>
              <a:buNone/>
            </a:pPr>
            <a:endParaRPr lang="en-US" dirty="0">
              <a:solidFill>
                <a:schemeClr val="tx1"/>
              </a:solidFill>
            </a:endParaRPr>
          </a:p>
          <a:p>
            <a:pPr>
              <a:spcBef>
                <a:spcPts val="0"/>
              </a:spcBef>
              <a:buFont typeface="Courier New" panose="02070309020205020404" pitchFamily="49" charset="0"/>
              <a:buChar char="o"/>
            </a:pPr>
            <a:r>
              <a:rPr lang="en-US" dirty="0">
                <a:solidFill>
                  <a:schemeClr val="tx1"/>
                </a:solidFill>
              </a:rPr>
              <a:t>IMEs’ dual relationships &amp; COIs are open knowledge, uncontested, and viewed by nursing bodies/employers as ‘not our business to police’</a:t>
            </a:r>
          </a:p>
          <a:p>
            <a:pPr>
              <a:spcBef>
                <a:spcPts val="0"/>
              </a:spcBef>
              <a:buFont typeface="Courier New" panose="02070309020205020404" pitchFamily="49" charset="0"/>
              <a:buChar char="o"/>
            </a:pPr>
            <a:endParaRPr lang="en-CA" dirty="0">
              <a:solidFill>
                <a:schemeClr val="tx1"/>
              </a:solidFill>
            </a:endParaRPr>
          </a:p>
          <a:p>
            <a:pPr>
              <a:spcBef>
                <a:spcPts val="0"/>
              </a:spcBef>
              <a:buFont typeface="Courier New" panose="02070309020205020404" pitchFamily="49" charset="0"/>
              <a:buChar char="o"/>
            </a:pPr>
            <a:r>
              <a:rPr lang="en-US" dirty="0"/>
              <a:t> The Program as organized</a:t>
            </a:r>
          </a:p>
          <a:p>
            <a:pPr lvl="1">
              <a:spcBef>
                <a:spcPts val="0"/>
              </a:spcBef>
              <a:buFont typeface="Courier New" panose="02070309020205020404" pitchFamily="49" charset="0"/>
              <a:buChar char="o"/>
            </a:pPr>
            <a:r>
              <a:rPr lang="en-US" sz="2800" dirty="0"/>
              <a:t>Provides a steady revenue stream to the private businesses</a:t>
            </a:r>
          </a:p>
          <a:p>
            <a:pPr lvl="1">
              <a:spcBef>
                <a:spcPts val="0"/>
              </a:spcBef>
              <a:buFont typeface="Courier New" panose="02070309020205020404" pitchFamily="49" charset="0"/>
              <a:buChar char="o"/>
            </a:pPr>
            <a:r>
              <a:rPr lang="en-US" sz="2800" dirty="0"/>
              <a:t>Protects them from scrutiny and accountability</a:t>
            </a:r>
            <a:endParaRPr lang="en-US" sz="2800" dirty="0">
              <a:highlight>
                <a:srgbClr val="FFFF00"/>
              </a:highlight>
            </a:endParaRPr>
          </a:p>
        </p:txBody>
      </p:sp>
    </p:spTree>
    <p:extLst>
      <p:ext uri="{BB962C8B-B14F-4D97-AF65-F5344CB8AC3E}">
        <p14:creationId xmlns:p14="http://schemas.microsoft.com/office/powerpoint/2010/main" val="32693354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80295-DC00-2D45-FD85-C2830174FE37}"/>
              </a:ext>
            </a:extLst>
          </p:cNvPr>
          <p:cNvSpPr>
            <a:spLocks noGrp="1"/>
          </p:cNvSpPr>
          <p:nvPr>
            <p:ph type="title"/>
          </p:nvPr>
        </p:nvSpPr>
        <p:spPr/>
        <p:txBody>
          <a:bodyPr>
            <a:normAutofit/>
          </a:bodyPr>
          <a:lstStyle/>
          <a:p>
            <a:pPr algn="ctr"/>
            <a:r>
              <a:rPr lang="en-US" sz="4000" dirty="0"/>
              <a:t>Abdication of nursing Power</a:t>
            </a:r>
            <a:endParaRPr lang="en-CA" dirty="0"/>
          </a:p>
        </p:txBody>
      </p:sp>
      <p:sp>
        <p:nvSpPr>
          <p:cNvPr id="3" name="Content Placeholder 2">
            <a:extLst>
              <a:ext uri="{FF2B5EF4-FFF2-40B4-BE49-F238E27FC236}">
                <a16:creationId xmlns:a16="http://schemas.microsoft.com/office/drawing/2014/main" id="{A75F295E-91BA-FD51-BB6B-313036378BCC}"/>
              </a:ext>
            </a:extLst>
          </p:cNvPr>
          <p:cNvSpPr>
            <a:spLocks noGrp="1"/>
          </p:cNvSpPr>
          <p:nvPr>
            <p:ph idx="1"/>
          </p:nvPr>
        </p:nvSpPr>
        <p:spPr/>
        <p:txBody>
          <a:bodyPr>
            <a:normAutofit fontScale="92500" lnSpcReduction="10000"/>
          </a:bodyPr>
          <a:lstStyle/>
          <a:p>
            <a:r>
              <a:rPr lang="en-US" sz="2800" b="1" dirty="0"/>
              <a:t>Inquiry Committee members are not required to have specialized qualifications/knowledge of SUDs </a:t>
            </a:r>
            <a:r>
              <a:rPr lang="en-US" sz="2800" dirty="0"/>
              <a:t>to adjudicate the nurses’ cases and contracts</a:t>
            </a:r>
          </a:p>
          <a:p>
            <a:pPr>
              <a:spcBef>
                <a:spcPts val="0"/>
              </a:spcBef>
            </a:pPr>
            <a:r>
              <a:rPr lang="en-US" sz="2800" b="1" dirty="0"/>
              <a:t>Leaving the nursing decision-makers vulnerable to</a:t>
            </a:r>
            <a:r>
              <a:rPr lang="en-US" sz="2800" dirty="0"/>
              <a:t>:</a:t>
            </a:r>
          </a:p>
          <a:p>
            <a:pPr lvl="1">
              <a:spcBef>
                <a:spcPts val="0"/>
              </a:spcBef>
            </a:pPr>
            <a:r>
              <a:rPr lang="en-US" sz="2600" dirty="0"/>
              <a:t>Decisions being guided by stereotypical understandings of SUDs, not evidence</a:t>
            </a:r>
          </a:p>
          <a:p>
            <a:pPr lvl="1">
              <a:spcBef>
                <a:spcPts val="0"/>
              </a:spcBef>
            </a:pPr>
            <a:r>
              <a:rPr lang="en-US" sz="2600" dirty="0"/>
              <a:t>Persuasive (and highly effective) corporate marketing strategies</a:t>
            </a:r>
          </a:p>
          <a:p>
            <a:pPr>
              <a:spcBef>
                <a:spcPts val="0"/>
              </a:spcBef>
            </a:pPr>
            <a:r>
              <a:rPr lang="en-US" sz="2800" b="1" dirty="0"/>
              <a:t>Public safety mandate not upheld </a:t>
            </a:r>
            <a:r>
              <a:rPr lang="en-US" sz="2800" dirty="0"/>
              <a:t>as impaired nurses do not obtain help out of fear and remain actively practicing</a:t>
            </a:r>
          </a:p>
        </p:txBody>
      </p:sp>
    </p:spTree>
    <p:extLst>
      <p:ext uri="{BB962C8B-B14F-4D97-AF65-F5344CB8AC3E}">
        <p14:creationId xmlns:p14="http://schemas.microsoft.com/office/powerpoint/2010/main" val="2683863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37F69-A71E-7FAF-D515-5D5F99C876FA}"/>
              </a:ext>
            </a:extLst>
          </p:cNvPr>
          <p:cNvSpPr>
            <a:spLocks noGrp="1"/>
          </p:cNvSpPr>
          <p:nvPr>
            <p:ph type="title"/>
          </p:nvPr>
        </p:nvSpPr>
        <p:spPr/>
        <p:txBody>
          <a:bodyPr>
            <a:normAutofit fontScale="90000"/>
          </a:bodyPr>
          <a:lstStyle/>
          <a:p>
            <a:pPr algn="ctr"/>
            <a:r>
              <a:rPr lang="en-US" dirty="0"/>
              <a:t>The state of Canadian research</a:t>
            </a:r>
            <a:br>
              <a:rPr lang="en-US" dirty="0"/>
            </a:br>
            <a:r>
              <a:rPr lang="en-US" dirty="0"/>
              <a:t>on nurses’ SUDs</a:t>
            </a:r>
            <a:endParaRPr lang="en-CA" dirty="0"/>
          </a:p>
        </p:txBody>
      </p:sp>
      <p:sp>
        <p:nvSpPr>
          <p:cNvPr id="3" name="Content Placeholder 2">
            <a:extLst>
              <a:ext uri="{FF2B5EF4-FFF2-40B4-BE49-F238E27FC236}">
                <a16:creationId xmlns:a16="http://schemas.microsoft.com/office/drawing/2014/main" id="{BC317099-3649-51FD-4D80-559E2D76A609}"/>
              </a:ext>
            </a:extLst>
          </p:cNvPr>
          <p:cNvSpPr>
            <a:spLocks noGrp="1"/>
          </p:cNvSpPr>
          <p:nvPr>
            <p:ph idx="1"/>
          </p:nvPr>
        </p:nvSpPr>
        <p:spPr/>
        <p:txBody>
          <a:bodyPr/>
          <a:lstStyle/>
          <a:p>
            <a:r>
              <a:rPr lang="en-US" sz="2800" dirty="0"/>
              <a:t>We do not know the scope of the problem in Canada</a:t>
            </a:r>
          </a:p>
          <a:p>
            <a:pPr lvl="1"/>
            <a:r>
              <a:rPr lang="en-US" sz="2800" dirty="0"/>
              <a:t>No national prevalence data on nurses’ SUDs (one </a:t>
            </a:r>
            <a:r>
              <a:rPr lang="en-US" sz="2800" u="sng" dirty="0"/>
              <a:t>provincial</a:t>
            </a:r>
            <a:r>
              <a:rPr lang="en-US" sz="2800" dirty="0"/>
              <a:t> study + 1 CFNU pre-pandemic survey questioning alcohol use)</a:t>
            </a:r>
          </a:p>
          <a:p>
            <a:pPr lvl="1"/>
            <a:r>
              <a:rPr lang="en-US" sz="2800" dirty="0"/>
              <a:t>Or how many nurses are/are not seeking help for SUDs</a:t>
            </a:r>
          </a:p>
          <a:p>
            <a:pPr lvl="1"/>
            <a:r>
              <a:rPr lang="en-US" sz="2800" dirty="0"/>
              <a:t>Only 2 nurse researchers in Canada have researched nurses’ SUDs</a:t>
            </a:r>
          </a:p>
        </p:txBody>
      </p:sp>
    </p:spTree>
    <p:extLst>
      <p:ext uri="{BB962C8B-B14F-4D97-AF65-F5344CB8AC3E}">
        <p14:creationId xmlns:p14="http://schemas.microsoft.com/office/powerpoint/2010/main" val="7073650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80D73-9196-5B6D-6B9C-268289061B67}"/>
              </a:ext>
            </a:extLst>
          </p:cNvPr>
          <p:cNvSpPr>
            <a:spLocks noGrp="1"/>
          </p:cNvSpPr>
          <p:nvPr>
            <p:ph type="title"/>
          </p:nvPr>
        </p:nvSpPr>
        <p:spPr/>
        <p:txBody>
          <a:bodyPr/>
          <a:lstStyle/>
          <a:p>
            <a:r>
              <a:rPr lang="en-US" dirty="0"/>
              <a:t>References</a:t>
            </a:r>
            <a:endParaRPr lang="en-CA" dirty="0"/>
          </a:p>
        </p:txBody>
      </p:sp>
      <p:sp>
        <p:nvSpPr>
          <p:cNvPr id="3" name="Content Placeholder 2">
            <a:extLst>
              <a:ext uri="{FF2B5EF4-FFF2-40B4-BE49-F238E27FC236}">
                <a16:creationId xmlns:a16="http://schemas.microsoft.com/office/drawing/2014/main" id="{2B392022-EA92-16A9-B926-D3D0E4050720}"/>
              </a:ext>
            </a:extLst>
          </p:cNvPr>
          <p:cNvSpPr>
            <a:spLocks noGrp="1"/>
          </p:cNvSpPr>
          <p:nvPr>
            <p:ph idx="1"/>
          </p:nvPr>
        </p:nvSpPr>
        <p:spPr/>
        <p:txBody>
          <a:bodyPr>
            <a:normAutofit fontScale="62500" lnSpcReduction="20000"/>
          </a:bodyPr>
          <a:lstStyle/>
          <a:p>
            <a:r>
              <a:rPr lang="en-US" sz="2800" dirty="0"/>
              <a:t>Ross, C. A. (2021). Public protection as a ruling concept in the management of nurses’ substance use. In, </a:t>
            </a:r>
            <a:r>
              <a:rPr lang="en-US" sz="2800" i="1" dirty="0"/>
              <a:t>The Palgrave handbook of institutional ethnography</a:t>
            </a:r>
            <a:r>
              <a:rPr lang="en-US" sz="2800" dirty="0"/>
              <a:t>. P. C. Luken &amp; S. Vaughan (Eds.). Palgrave MacMillan.</a:t>
            </a:r>
          </a:p>
          <a:p>
            <a:r>
              <a:rPr lang="en-CA" sz="2800" dirty="0"/>
              <a:t>Ross, C. A., </a:t>
            </a:r>
            <a:r>
              <a:rPr lang="en-CA" sz="2800" dirty="0" err="1"/>
              <a:t>Jakubec</a:t>
            </a:r>
            <a:r>
              <a:rPr lang="en-CA" sz="2800" dirty="0"/>
              <a:t>, S. L., Berry, N. S. &amp; </a:t>
            </a:r>
            <a:r>
              <a:rPr lang="en-CA" sz="2800" dirty="0" err="1"/>
              <a:t>Smye</a:t>
            </a:r>
            <a:r>
              <a:rPr lang="en-CA" sz="2800" dirty="0"/>
              <a:t>, V.  (2019). The business of managing nurses’ substance use. </a:t>
            </a:r>
            <a:r>
              <a:rPr lang="en-CA" sz="2800" i="1" dirty="0"/>
              <a:t>Nursing Inquiry, 2019</a:t>
            </a:r>
            <a:r>
              <a:rPr lang="en-CA" sz="2800" dirty="0"/>
              <a:t>; 00:e12324. https://doi.org/10.1111/nin.12324</a:t>
            </a:r>
          </a:p>
          <a:p>
            <a:r>
              <a:rPr lang="en-CA" sz="2800" dirty="0"/>
              <a:t>Ross, C. A., </a:t>
            </a:r>
            <a:r>
              <a:rPr lang="en-CA" sz="2800" dirty="0" err="1"/>
              <a:t>Jakubec</a:t>
            </a:r>
            <a:r>
              <a:rPr lang="en-CA" sz="2800" dirty="0"/>
              <a:t>, S. L., Berry, N. S. &amp; </a:t>
            </a:r>
            <a:r>
              <a:rPr lang="en-CA" sz="2800" dirty="0" err="1"/>
              <a:t>Smye</a:t>
            </a:r>
            <a:r>
              <a:rPr lang="en-CA" sz="2800" dirty="0"/>
              <a:t>, V.  (2018).  “A two glass of wine shift”: Dominant discourses and the social organization of nurses’ substance use. </a:t>
            </a:r>
            <a:r>
              <a:rPr lang="en-CA" sz="2800" i="1" dirty="0"/>
              <a:t>Global Qualitative Nursing Research</a:t>
            </a:r>
            <a:r>
              <a:rPr lang="en-CA" sz="2800" dirty="0"/>
              <a:t>. https://doi.org/10.1177/2333393618810655 </a:t>
            </a:r>
          </a:p>
          <a:p>
            <a:r>
              <a:rPr lang="en-CA" sz="2800" dirty="0"/>
              <a:t>Ross, C., Berry, N., </a:t>
            </a:r>
            <a:r>
              <a:rPr lang="en-CA" sz="2800" dirty="0" err="1"/>
              <a:t>Smye</a:t>
            </a:r>
            <a:r>
              <a:rPr lang="en-CA" sz="2800" dirty="0"/>
              <a:t>, V. &amp; Goldner, E. (2017).  A critical review of knowledge on nurses with problematic substance use: Moving from individual blame to awareness of structural factors. </a:t>
            </a:r>
            <a:r>
              <a:rPr lang="en-CA" sz="2800" i="1" dirty="0"/>
              <a:t>Nursing Inquiry, 2017</a:t>
            </a:r>
            <a:r>
              <a:rPr lang="en-CA" sz="2800" dirty="0"/>
              <a:t>; e12215.  https://doi.org/10.1111/nin.12215</a:t>
            </a:r>
          </a:p>
        </p:txBody>
      </p:sp>
    </p:spTree>
    <p:extLst>
      <p:ext uri="{BB962C8B-B14F-4D97-AF65-F5344CB8AC3E}">
        <p14:creationId xmlns:p14="http://schemas.microsoft.com/office/powerpoint/2010/main" val="16615989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005A9-7EE5-833D-16C2-C36E7D89D5E9}"/>
              </a:ext>
            </a:extLst>
          </p:cNvPr>
          <p:cNvSpPr>
            <a:spLocks noGrp="1"/>
          </p:cNvSpPr>
          <p:nvPr>
            <p:ph type="title"/>
          </p:nvPr>
        </p:nvSpPr>
        <p:spPr/>
        <p:txBody>
          <a:bodyPr/>
          <a:lstStyle/>
          <a:p>
            <a:r>
              <a:rPr lang="en-US" dirty="0"/>
              <a:t>References</a:t>
            </a:r>
            <a:endParaRPr lang="en-CA" dirty="0"/>
          </a:p>
        </p:txBody>
      </p:sp>
      <p:sp>
        <p:nvSpPr>
          <p:cNvPr id="3" name="Content Placeholder 2">
            <a:extLst>
              <a:ext uri="{FF2B5EF4-FFF2-40B4-BE49-F238E27FC236}">
                <a16:creationId xmlns:a16="http://schemas.microsoft.com/office/drawing/2014/main" id="{BACC2083-675A-4200-8AB1-3D92FA2202EA}"/>
              </a:ext>
            </a:extLst>
          </p:cNvPr>
          <p:cNvSpPr>
            <a:spLocks noGrp="1"/>
          </p:cNvSpPr>
          <p:nvPr>
            <p:ph idx="1"/>
          </p:nvPr>
        </p:nvSpPr>
        <p:spPr/>
        <p:txBody>
          <a:bodyPr>
            <a:normAutofit fontScale="62500" lnSpcReduction="20000"/>
          </a:bodyPr>
          <a:lstStyle/>
          <a:p>
            <a:r>
              <a:rPr lang="en-US" sz="2800" dirty="0" err="1"/>
              <a:t>Kunyk</a:t>
            </a:r>
            <a:r>
              <a:rPr lang="en-US" sz="2800" dirty="0"/>
              <a:t>, D. (2015). Substance use disorders among registered nurses: Prevalence, risks and perceptions in a disciplinary jurisdiction. </a:t>
            </a:r>
            <a:r>
              <a:rPr lang="en-US" sz="2800" i="1" dirty="0"/>
              <a:t>Journal of Nursing Management, 23</a:t>
            </a:r>
            <a:r>
              <a:rPr lang="en-US" sz="2800" dirty="0"/>
              <a:t>(1), 54–64. https://doi.org/10.1111/jonm.12081</a:t>
            </a:r>
          </a:p>
          <a:p>
            <a:r>
              <a:rPr lang="en-US" sz="2800" dirty="0" err="1"/>
              <a:t>Kunyk</a:t>
            </a:r>
            <a:r>
              <a:rPr lang="en-US" sz="2800" dirty="0"/>
              <a:t>, D., &amp; Austin, W. (2011). Nursing under the influence: A relational ethics perspective. </a:t>
            </a:r>
            <a:r>
              <a:rPr lang="en-US" sz="2800" i="1" dirty="0"/>
              <a:t>Nursing Ethics, 19</a:t>
            </a:r>
            <a:r>
              <a:rPr lang="en-US" sz="2800" dirty="0"/>
              <a:t>(3), 380–389. https://doi.org/10.1177/0969733011406767</a:t>
            </a:r>
          </a:p>
          <a:p>
            <a:r>
              <a:rPr lang="en-US" sz="2800" dirty="0" err="1"/>
              <a:t>Kunyk</a:t>
            </a:r>
            <a:r>
              <a:rPr lang="en-US" sz="2800" dirty="0"/>
              <a:t>, D., Inness, M., </a:t>
            </a:r>
            <a:r>
              <a:rPr lang="en-US" sz="2800" dirty="0" err="1"/>
              <a:t>Reisdorfer</a:t>
            </a:r>
            <a:r>
              <a:rPr lang="en-US" sz="2800" dirty="0"/>
              <a:t>, E., Morris, H., &amp; Chambers, T. (2016). Help seeking by health professionals for addiction: A mixed studies review</a:t>
            </a:r>
            <a:r>
              <a:rPr lang="en-US" sz="2800" i="1" dirty="0"/>
              <a:t>. International Journal of Nursing Studies, 60</a:t>
            </a:r>
            <a:r>
              <a:rPr lang="en-US" sz="2800" dirty="0"/>
              <a:t>, 200–215. https://doi.org/10.1016/j.ijnurstu.2016.05.001</a:t>
            </a:r>
          </a:p>
          <a:p>
            <a:r>
              <a:rPr lang="en-US" sz="2800" dirty="0" err="1"/>
              <a:t>Kunyk</a:t>
            </a:r>
            <a:r>
              <a:rPr lang="en-US" sz="2800" dirty="0"/>
              <a:t>, D., Milner, M., &amp; </a:t>
            </a:r>
            <a:r>
              <a:rPr lang="en-US" sz="2800" dirty="0" err="1"/>
              <a:t>Overend</a:t>
            </a:r>
            <a:r>
              <a:rPr lang="en-US" sz="2800" dirty="0"/>
              <a:t>, A. (2016). Disciplining virtue: Investigating the discourses of opioid addiction in nursing. </a:t>
            </a:r>
            <a:r>
              <a:rPr lang="en-US" sz="2800" i="1" dirty="0"/>
              <a:t>Nursing Inquiry, 23</a:t>
            </a:r>
            <a:r>
              <a:rPr lang="en-US" sz="2800" dirty="0"/>
              <a:t>(4), 315–326. https://doi.org/10.1111/nin.12144</a:t>
            </a:r>
          </a:p>
        </p:txBody>
      </p:sp>
    </p:spTree>
    <p:extLst>
      <p:ext uri="{BB962C8B-B14F-4D97-AF65-F5344CB8AC3E}">
        <p14:creationId xmlns:p14="http://schemas.microsoft.com/office/powerpoint/2010/main" val="40980255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35D3C1D-A6AE-4FCA-BB76-A4748CE5DE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0A35E3C-8661-2ECE-3601-D89962592FD3}"/>
              </a:ext>
            </a:extLst>
          </p:cNvPr>
          <p:cNvSpPr>
            <a:spLocks noGrp="1"/>
          </p:cNvSpPr>
          <p:nvPr>
            <p:ph type="ctrTitle"/>
          </p:nvPr>
        </p:nvSpPr>
        <p:spPr>
          <a:xfrm>
            <a:off x="558210" y="1365472"/>
            <a:ext cx="10094976" cy="3564636"/>
          </a:xfrm>
        </p:spPr>
        <p:txBody>
          <a:bodyPr anchor="ctr">
            <a:normAutofit/>
          </a:bodyPr>
          <a:lstStyle/>
          <a:p>
            <a:r>
              <a:rPr lang="en-US"/>
              <a:t>Nurse 2 Nurse Peer Support</a:t>
            </a:r>
            <a:endParaRPr lang="en-CA"/>
          </a:p>
        </p:txBody>
      </p:sp>
      <p:sp>
        <p:nvSpPr>
          <p:cNvPr id="5" name="Subtitle 4">
            <a:extLst>
              <a:ext uri="{FF2B5EF4-FFF2-40B4-BE49-F238E27FC236}">
                <a16:creationId xmlns:a16="http://schemas.microsoft.com/office/drawing/2014/main" id="{3EBAA633-90F3-2DEC-93AB-341CE0A2677F}"/>
              </a:ext>
            </a:extLst>
          </p:cNvPr>
          <p:cNvSpPr>
            <a:spLocks noGrp="1"/>
          </p:cNvSpPr>
          <p:nvPr>
            <p:ph type="subTitle" idx="1"/>
          </p:nvPr>
        </p:nvSpPr>
        <p:spPr>
          <a:xfrm>
            <a:off x="650945" y="5137571"/>
            <a:ext cx="10058400" cy="1099556"/>
          </a:xfrm>
        </p:spPr>
        <p:txBody>
          <a:bodyPr anchor="ctr">
            <a:normAutofit/>
          </a:bodyPr>
          <a:lstStyle/>
          <a:p>
            <a:r>
              <a:rPr lang="en-US" sz="2000"/>
              <a:t>Katrina Stephenson RN BN</a:t>
            </a:r>
            <a:endParaRPr lang="en-CA" sz="2000"/>
          </a:p>
        </p:txBody>
      </p:sp>
      <p:sp>
        <p:nvSpPr>
          <p:cNvPr id="21" name="Rectangle 20">
            <a:extLst>
              <a:ext uri="{FF2B5EF4-FFF2-40B4-BE49-F238E27FC236}">
                <a16:creationId xmlns:a16="http://schemas.microsoft.com/office/drawing/2014/main" id="{6D5BF818-2283-4CC9-A120-9225CEDFA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3350"/>
            <a:ext cx="128016" cy="24688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63A42EF-20CC-4BCC-9D0B-222CF3AAE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945" y="5109377"/>
            <a:ext cx="1092708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20561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0D408A-53E5-4925-2B5F-44480ACDC4DA}"/>
              </a:ext>
            </a:extLst>
          </p:cNvPr>
          <p:cNvSpPr>
            <a:spLocks noGrp="1"/>
          </p:cNvSpPr>
          <p:nvPr>
            <p:ph type="title"/>
          </p:nvPr>
        </p:nvSpPr>
        <p:spPr/>
        <p:txBody>
          <a:bodyPr/>
          <a:lstStyle/>
          <a:p>
            <a:r>
              <a:rPr lang="en-US" b="0" i="0" dirty="0">
                <a:solidFill>
                  <a:srgbClr val="222222"/>
                </a:solidFill>
                <a:effectLst/>
                <a:latin typeface="Arial" panose="020B0604020202020204" pitchFamily="34" charset="0"/>
              </a:rPr>
              <a:t>Peer support focuses on health and recovery rather than illness and disability</a:t>
            </a:r>
            <a:endParaRPr lang="en-CA" dirty="0"/>
          </a:p>
        </p:txBody>
      </p:sp>
      <p:sp>
        <p:nvSpPr>
          <p:cNvPr id="5" name="Text Placeholder 4">
            <a:extLst>
              <a:ext uri="{FF2B5EF4-FFF2-40B4-BE49-F238E27FC236}">
                <a16:creationId xmlns:a16="http://schemas.microsoft.com/office/drawing/2014/main" id="{79F3F3D4-56BC-C4ED-5021-5CA37C7AE663}"/>
              </a:ext>
            </a:extLst>
          </p:cNvPr>
          <p:cNvSpPr>
            <a:spLocks noGrp="1"/>
          </p:cNvSpPr>
          <p:nvPr>
            <p:ph type="body" idx="1"/>
          </p:nvPr>
        </p:nvSpPr>
        <p:spPr/>
        <p:txBody>
          <a:bodyPr/>
          <a:lstStyle/>
          <a:p>
            <a:r>
              <a:rPr lang="en-US" b="0" i="0" dirty="0">
                <a:solidFill>
                  <a:srgbClr val="222222"/>
                </a:solidFill>
                <a:effectLst/>
                <a:latin typeface="Arial" panose="020B0604020202020204" pitchFamily="34" charset="0"/>
              </a:rPr>
              <a:t>Mental Health Commission of Canada, 2013</a:t>
            </a:r>
            <a:endParaRPr lang="en-CA" dirty="0"/>
          </a:p>
        </p:txBody>
      </p:sp>
    </p:spTree>
    <p:extLst>
      <p:ext uri="{BB962C8B-B14F-4D97-AF65-F5344CB8AC3E}">
        <p14:creationId xmlns:p14="http://schemas.microsoft.com/office/powerpoint/2010/main" val="5751772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717C93-3A39-A337-7E4E-6AF7B5B0DF4D}"/>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3987155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72B6F39-1468-8A7A-A9AD-878D87B2380C}"/>
              </a:ext>
            </a:extLst>
          </p:cNvPr>
          <p:cNvSpPr>
            <a:spLocks noGrp="1"/>
          </p:cNvSpPr>
          <p:nvPr>
            <p:ph type="title"/>
          </p:nvPr>
        </p:nvSpPr>
        <p:spPr>
          <a:xfrm>
            <a:off x="841248" y="256032"/>
            <a:ext cx="10506456" cy="1014984"/>
          </a:xfrm>
        </p:spPr>
        <p:txBody>
          <a:bodyPr anchor="b">
            <a:normAutofit/>
          </a:bodyPr>
          <a:lstStyle/>
          <a:p>
            <a:r>
              <a:rPr lang="en-CA" b="0" i="0" dirty="0">
                <a:effectLst/>
                <a:latin typeface="Arial" panose="020B0604020202020204" pitchFamily="34" charset="0"/>
              </a:rPr>
              <a:t>Types of Peer Support</a:t>
            </a:r>
            <a:endParaRPr lang="en-CA" dirty="0"/>
          </a:p>
        </p:txBody>
      </p:sp>
      <p:sp>
        <p:nvSpPr>
          <p:cNvPr id="13" name="Rectangle 12">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9144"/>
          </a:xfrm>
          <a:prstGeom prst="rect">
            <a:avLst/>
          </a:prstGeom>
          <a:solidFill>
            <a:schemeClr val="tx1">
              <a:lumMod val="65000"/>
              <a:lumOff val="35000"/>
              <a:alpha val="30000"/>
            </a:schemeClr>
          </a:solidFill>
          <a:ln w="9525">
            <a:solidFill>
              <a:schemeClr val="tx1">
                <a:lumMod val="65000"/>
                <a:lumOff val="35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7" name="Content Placeholder 4">
            <a:extLst>
              <a:ext uri="{FF2B5EF4-FFF2-40B4-BE49-F238E27FC236}">
                <a16:creationId xmlns:a16="http://schemas.microsoft.com/office/drawing/2014/main" id="{3A57F8B9-9510-42C5-5C23-738D2C76EEBB}"/>
              </a:ext>
            </a:extLst>
          </p:cNvPr>
          <p:cNvGraphicFramePr>
            <a:graphicFrameLocks noGrp="1"/>
          </p:cNvGraphicFramePr>
          <p:nvPr>
            <p:ph idx="1"/>
            <p:extLst>
              <p:ext uri="{D42A27DB-BD31-4B8C-83A1-F6EECF244321}">
                <p14:modId xmlns:p14="http://schemas.microsoft.com/office/powerpoint/2010/main" val="1008759823"/>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557042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5416EBC-B41E-4F8A-BE9F-07301B682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AFF79527-C7F1-4E06-8126-A8E8C5FEB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B561955-45D2-B042-96CB-B8238131A84C}"/>
              </a:ext>
            </a:extLst>
          </p:cNvPr>
          <p:cNvSpPr>
            <a:spLocks noGrp="1"/>
          </p:cNvSpPr>
          <p:nvPr>
            <p:ph type="title"/>
          </p:nvPr>
        </p:nvSpPr>
        <p:spPr>
          <a:xfrm>
            <a:off x="868680" y="1719072"/>
            <a:ext cx="3103427" cy="3520440"/>
          </a:xfrm>
        </p:spPr>
        <p:txBody>
          <a:bodyPr anchor="t">
            <a:normAutofit/>
          </a:bodyPr>
          <a:lstStyle/>
          <a:p>
            <a:r>
              <a:rPr lang="en-US" sz="3600"/>
              <a:t>Nurses’ MH Injuries</a:t>
            </a:r>
          </a:p>
        </p:txBody>
      </p:sp>
      <p:sp>
        <p:nvSpPr>
          <p:cNvPr id="13" name="Rectangle 12">
            <a:extLst>
              <a:ext uri="{FF2B5EF4-FFF2-40B4-BE49-F238E27FC236}">
                <a16:creationId xmlns:a16="http://schemas.microsoft.com/office/drawing/2014/main" id="{55986208-8A53-4E92-9197-6B57BCCB2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D28495D6-4F0E-72A8-F739-6E9BF47AF49D}"/>
              </a:ext>
            </a:extLst>
          </p:cNvPr>
          <p:cNvGraphicFramePr>
            <a:graphicFrameLocks noGrp="1"/>
          </p:cNvGraphicFramePr>
          <p:nvPr>
            <p:ph idx="1"/>
            <p:extLst>
              <p:ext uri="{D42A27DB-BD31-4B8C-83A1-F6EECF244321}">
                <p14:modId xmlns:p14="http://schemas.microsoft.com/office/powerpoint/2010/main" val="981750437"/>
              </p:ext>
            </p:extLst>
          </p:nvPr>
        </p:nvGraphicFramePr>
        <p:xfrm>
          <a:off x="4727448" y="640080"/>
          <a:ext cx="6967728" cy="5577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71017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4B2980-C50E-4D74-83B0-B7232962F31F}"/>
              </a:ext>
            </a:extLst>
          </p:cNvPr>
          <p:cNvSpPr>
            <a:spLocks noGrp="1"/>
          </p:cNvSpPr>
          <p:nvPr>
            <p:ph type="title"/>
          </p:nvPr>
        </p:nvSpPr>
        <p:spPr>
          <a:xfrm>
            <a:off x="841248" y="334644"/>
            <a:ext cx="10509504" cy="1076914"/>
          </a:xfrm>
        </p:spPr>
        <p:txBody>
          <a:bodyPr anchor="ctr">
            <a:normAutofit/>
          </a:bodyPr>
          <a:lstStyle/>
          <a:p>
            <a:r>
              <a:rPr lang="en-US" b="1"/>
              <a:t>Agenda</a:t>
            </a:r>
            <a:endParaRPr lang="en-CA" b="1"/>
          </a:p>
        </p:txBody>
      </p:sp>
      <p:sp>
        <p:nvSpPr>
          <p:cNvPr id="11" name="Rectangle 10">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03A72B04-2D72-D780-A31D-8095699EECAC}"/>
              </a:ext>
            </a:extLst>
          </p:cNvPr>
          <p:cNvGraphicFramePr>
            <a:graphicFrameLocks noGrp="1"/>
          </p:cNvGraphicFramePr>
          <p:nvPr>
            <p:ph idx="1"/>
            <p:extLst>
              <p:ext uri="{D42A27DB-BD31-4B8C-83A1-F6EECF244321}">
                <p14:modId xmlns:p14="http://schemas.microsoft.com/office/powerpoint/2010/main" val="907502322"/>
              </p:ext>
            </p:extLst>
          </p:nvPr>
        </p:nvGraphicFramePr>
        <p:xfrm>
          <a:off x="838200" y="1737360"/>
          <a:ext cx="10506456" cy="4535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079671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C70E0-03E7-26CF-774B-A2FD2356C4AE}"/>
              </a:ext>
            </a:extLst>
          </p:cNvPr>
          <p:cNvSpPr>
            <a:spLocks noGrp="1"/>
          </p:cNvSpPr>
          <p:nvPr>
            <p:ph type="title"/>
          </p:nvPr>
        </p:nvSpPr>
        <p:spPr>
          <a:xfrm>
            <a:off x="1066800" y="642594"/>
            <a:ext cx="10058400" cy="412483"/>
          </a:xfrm>
        </p:spPr>
        <p:txBody>
          <a:bodyPr>
            <a:normAutofit fontScale="90000"/>
          </a:bodyPr>
          <a:lstStyle/>
          <a:p>
            <a:r>
              <a:rPr lang="en-US" dirty="0"/>
              <a:t>WorkSafe BC Claims for Psychological Injury 2022</a:t>
            </a:r>
          </a:p>
        </p:txBody>
      </p:sp>
      <p:pic>
        <p:nvPicPr>
          <p:cNvPr id="4" name="Content Placeholder 3">
            <a:extLst>
              <a:ext uri="{FF2B5EF4-FFF2-40B4-BE49-F238E27FC236}">
                <a16:creationId xmlns:a16="http://schemas.microsoft.com/office/drawing/2014/main" id="{066764FF-2786-D7F8-BBD1-24B7509E9A85}"/>
              </a:ext>
            </a:extLst>
          </p:cNvPr>
          <p:cNvPicPr>
            <a:picLocks noGrp="1" noChangeAspect="1"/>
          </p:cNvPicPr>
          <p:nvPr>
            <p:ph idx="1"/>
          </p:nvPr>
        </p:nvPicPr>
        <p:blipFill>
          <a:blip r:embed="rId2"/>
          <a:stretch>
            <a:fillRect/>
          </a:stretch>
        </p:blipFill>
        <p:spPr>
          <a:xfrm>
            <a:off x="1973976" y="1859662"/>
            <a:ext cx="8244048" cy="4637278"/>
          </a:xfrm>
          <a:prstGeom prst="rect">
            <a:avLst/>
          </a:prstGeom>
        </p:spPr>
      </p:pic>
    </p:spTree>
    <p:extLst>
      <p:ext uri="{BB962C8B-B14F-4D97-AF65-F5344CB8AC3E}">
        <p14:creationId xmlns:p14="http://schemas.microsoft.com/office/powerpoint/2010/main" val="32101453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FE69D-B41A-B5B2-A37B-3D0E264F1560}"/>
              </a:ext>
            </a:extLst>
          </p:cNvPr>
          <p:cNvSpPr>
            <a:spLocks noGrp="1"/>
          </p:cNvSpPr>
          <p:nvPr>
            <p:ph type="title"/>
          </p:nvPr>
        </p:nvSpPr>
        <p:spPr>
          <a:xfrm>
            <a:off x="1066799" y="136525"/>
            <a:ext cx="10058400" cy="1371600"/>
          </a:xfrm>
        </p:spPr>
        <p:txBody>
          <a:bodyPr/>
          <a:lstStyle/>
          <a:p>
            <a:r>
              <a:rPr lang="en-US" dirty="0"/>
              <a:t>WorkSafe BC Acceptance of Claims for Psychological Injury in 2022</a:t>
            </a:r>
          </a:p>
        </p:txBody>
      </p:sp>
      <p:pic>
        <p:nvPicPr>
          <p:cNvPr id="4" name="Content Placeholder 3">
            <a:extLst>
              <a:ext uri="{FF2B5EF4-FFF2-40B4-BE49-F238E27FC236}">
                <a16:creationId xmlns:a16="http://schemas.microsoft.com/office/drawing/2014/main" id="{08C04917-0DF1-9B09-F180-F8905550CA5D}"/>
              </a:ext>
            </a:extLst>
          </p:cNvPr>
          <p:cNvPicPr>
            <a:picLocks noGrp="1" noChangeAspect="1"/>
          </p:cNvPicPr>
          <p:nvPr>
            <p:ph idx="1"/>
          </p:nvPr>
        </p:nvPicPr>
        <p:blipFill>
          <a:blip r:embed="rId2"/>
          <a:stretch>
            <a:fillRect/>
          </a:stretch>
        </p:blipFill>
        <p:spPr>
          <a:xfrm>
            <a:off x="628246" y="1778098"/>
            <a:ext cx="9042227" cy="5079902"/>
          </a:xfrm>
          <a:prstGeom prst="rect">
            <a:avLst/>
          </a:prstGeom>
        </p:spPr>
      </p:pic>
    </p:spTree>
    <p:extLst>
      <p:ext uri="{BB962C8B-B14F-4D97-AF65-F5344CB8AC3E}">
        <p14:creationId xmlns:p14="http://schemas.microsoft.com/office/powerpoint/2010/main" val="25326565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Pen placed on top of a signature line">
            <a:extLst>
              <a:ext uri="{FF2B5EF4-FFF2-40B4-BE49-F238E27FC236}">
                <a16:creationId xmlns:a16="http://schemas.microsoft.com/office/drawing/2014/main" id="{36C4A943-9CA1-8CB3-B520-C3984088667F}"/>
              </a:ext>
            </a:extLst>
          </p:cNvPr>
          <p:cNvPicPr>
            <a:picLocks noChangeAspect="1"/>
          </p:cNvPicPr>
          <p:nvPr/>
        </p:nvPicPr>
        <p:blipFill>
          <a:blip r:embed="rId3"/>
          <a:srcRect b="15730"/>
          <a:stretch/>
        </p:blipFill>
        <p:spPr>
          <a:xfrm>
            <a:off x="20" y="10"/>
            <a:ext cx="12191981" cy="6857990"/>
          </a:xfrm>
          <a:prstGeom prst="rect">
            <a:avLst/>
          </a:prstGeom>
        </p:spPr>
      </p:pic>
      <p:sp>
        <p:nvSpPr>
          <p:cNvPr id="21" name="Rectangle 2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7812760-D209-3234-2AAA-416EA0AB6FCA}"/>
              </a:ext>
            </a:extLst>
          </p:cNvPr>
          <p:cNvSpPr>
            <a:spLocks noGrp="1"/>
          </p:cNvSpPr>
          <p:nvPr>
            <p:ph type="ctrTitle"/>
          </p:nvPr>
        </p:nvSpPr>
        <p:spPr>
          <a:xfrm>
            <a:off x="404553" y="3091928"/>
            <a:ext cx="9078562" cy="2387600"/>
          </a:xfrm>
        </p:spPr>
        <p:txBody>
          <a:bodyPr>
            <a:normAutofit/>
          </a:bodyPr>
          <a:lstStyle/>
          <a:p>
            <a:r>
              <a:rPr lang="en-US" sz="6600">
                <a:solidFill>
                  <a:schemeClr val="bg1"/>
                </a:solidFill>
              </a:rPr>
              <a:t>Recommendations and Conclusion</a:t>
            </a:r>
            <a:endParaRPr lang="en-CA" sz="6600">
              <a:solidFill>
                <a:schemeClr val="bg1"/>
              </a:solidFill>
            </a:endParaRPr>
          </a:p>
        </p:txBody>
      </p:sp>
      <p:sp>
        <p:nvSpPr>
          <p:cNvPr id="23" name="Rectangle: Rounded Corners 2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ubtitle 3">
            <a:extLst>
              <a:ext uri="{FF2B5EF4-FFF2-40B4-BE49-F238E27FC236}">
                <a16:creationId xmlns:a16="http://schemas.microsoft.com/office/drawing/2014/main" id="{E7C1A951-8557-6A52-F147-7D02525690C0}"/>
              </a:ext>
            </a:extLst>
          </p:cNvPr>
          <p:cNvSpPr>
            <a:spLocks noGrp="1"/>
          </p:cNvSpPr>
          <p:nvPr>
            <p:ph type="subTitle" idx="1"/>
          </p:nvPr>
        </p:nvSpPr>
        <p:spPr>
          <a:xfrm>
            <a:off x="404553" y="5624945"/>
            <a:ext cx="9078562" cy="592975"/>
          </a:xfrm>
        </p:spPr>
        <p:txBody>
          <a:bodyPr anchor="ctr">
            <a:normAutofit/>
          </a:bodyPr>
          <a:lstStyle/>
          <a:p>
            <a:pPr marL="0" lvl="0" indent="0" rtl="0">
              <a:lnSpc>
                <a:spcPct val="100000"/>
              </a:lnSpc>
              <a:spcBef>
                <a:spcPts val="0"/>
              </a:spcBef>
              <a:spcAft>
                <a:spcPts val="600"/>
              </a:spcAft>
              <a:buSzPts val="1870"/>
              <a:buNone/>
            </a:pPr>
            <a:r>
              <a:rPr lang="en-US" sz="1500">
                <a:solidFill>
                  <a:schemeClr val="bg1"/>
                </a:solidFill>
              </a:rPr>
              <a:t>For Changes to the Assistance &amp; Regulatory Programs to Address Nurses’ Substance Use Challenges</a:t>
            </a:r>
          </a:p>
        </p:txBody>
      </p:sp>
    </p:spTree>
    <p:extLst>
      <p:ext uri="{BB962C8B-B14F-4D97-AF65-F5344CB8AC3E}">
        <p14:creationId xmlns:p14="http://schemas.microsoft.com/office/powerpoint/2010/main" val="396554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4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9"/>
        <p:cNvGrpSpPr/>
        <p:nvPr/>
      </p:nvGrpSpPr>
      <p:grpSpPr>
        <a:xfrm>
          <a:off x="0" y="0"/>
          <a:ext cx="0" cy="0"/>
          <a:chOff x="0" y="0"/>
          <a:chExt cx="0" cy="0"/>
        </a:xfrm>
      </p:grpSpPr>
      <p:sp useBgFill="1">
        <p:nvSpPr>
          <p:cNvPr id="117" name="Rectangle 116">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Google Shape;110;p2"/>
          <p:cNvSpPr txBox="1">
            <a:spLocks noGrp="1"/>
          </p:cNvSpPr>
          <p:nvPr>
            <p:ph type="title"/>
          </p:nvPr>
        </p:nvSpPr>
        <p:spPr>
          <a:xfrm>
            <a:off x="841248" y="256032"/>
            <a:ext cx="10506456" cy="1014984"/>
          </a:xfrm>
          <a:prstGeom prst="rect">
            <a:avLst/>
          </a:prstGeom>
        </p:spPr>
        <p:txBody>
          <a:bodyPr spcFirstLastPara="1" lIns="91425" tIns="45700" rIns="91425" bIns="45700" anchor="b" anchorCtr="0">
            <a:normAutofit/>
          </a:bodyPr>
          <a:lstStyle/>
          <a:p>
            <a:pPr marL="0" lvl="0" indent="0" rtl="0">
              <a:spcBef>
                <a:spcPts val="0"/>
              </a:spcBef>
              <a:spcAft>
                <a:spcPts val="0"/>
              </a:spcAft>
              <a:buSzPct val="100000"/>
              <a:buFont typeface="Rockwell"/>
              <a:buNone/>
            </a:pPr>
            <a:r>
              <a:rPr lang="en-US" sz="3100"/>
              <a:t>1. WHOLESALE REEVALUATION AND RESTRUCTURING OF THE CURRENT APPROACH</a:t>
            </a:r>
          </a:p>
        </p:txBody>
      </p:sp>
      <p:sp>
        <p:nvSpPr>
          <p:cNvPr id="119" name="Rectangle 118">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9144"/>
          </a:xfrm>
          <a:prstGeom prst="rect">
            <a:avLst/>
          </a:prstGeom>
          <a:solidFill>
            <a:schemeClr val="tx1">
              <a:lumMod val="65000"/>
              <a:lumOff val="35000"/>
              <a:alpha val="30000"/>
            </a:schemeClr>
          </a:solidFill>
          <a:ln w="9525">
            <a:solidFill>
              <a:schemeClr val="tx1">
                <a:lumMod val="65000"/>
                <a:lumOff val="35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Rectangle 120">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13" name="Google Shape;111;p2">
            <a:extLst>
              <a:ext uri="{FF2B5EF4-FFF2-40B4-BE49-F238E27FC236}">
                <a16:creationId xmlns:a16="http://schemas.microsoft.com/office/drawing/2014/main" id="{D2561A29-65B3-752A-5D79-38398CFDB44A}"/>
              </a:ext>
            </a:extLst>
          </p:cNvPr>
          <p:cNvGraphicFramePr/>
          <p:nvPr>
            <p:extLst>
              <p:ext uri="{D42A27DB-BD31-4B8C-83A1-F6EECF244321}">
                <p14:modId xmlns:p14="http://schemas.microsoft.com/office/powerpoint/2010/main" val="4222037778"/>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5"/>
        <p:cNvGrpSpPr/>
        <p:nvPr/>
      </p:nvGrpSpPr>
      <p:grpSpPr>
        <a:xfrm>
          <a:off x="0" y="0"/>
          <a:ext cx="0" cy="0"/>
          <a:chOff x="0" y="0"/>
          <a:chExt cx="0" cy="0"/>
        </a:xfrm>
      </p:grpSpPr>
      <p:sp useBgFill="1">
        <p:nvSpPr>
          <p:cNvPr id="123" name="Rectangle 122">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Google Shape;116;p3"/>
          <p:cNvSpPr txBox="1">
            <a:spLocks noGrp="1"/>
          </p:cNvSpPr>
          <p:nvPr>
            <p:ph type="title"/>
          </p:nvPr>
        </p:nvSpPr>
        <p:spPr>
          <a:xfrm>
            <a:off x="841248" y="256032"/>
            <a:ext cx="10506456" cy="1014984"/>
          </a:xfrm>
          <a:prstGeom prst="rect">
            <a:avLst/>
          </a:prstGeom>
        </p:spPr>
        <p:txBody>
          <a:bodyPr spcFirstLastPara="1" lIns="91425" tIns="45700" rIns="91425" bIns="45700" anchor="b" anchorCtr="0">
            <a:normAutofit/>
          </a:bodyPr>
          <a:lstStyle/>
          <a:p>
            <a:pPr marL="0" lvl="0" indent="0" rtl="0">
              <a:spcBef>
                <a:spcPts val="0"/>
              </a:spcBef>
              <a:spcAft>
                <a:spcPts val="0"/>
              </a:spcAft>
              <a:buSzPts val="5400"/>
              <a:buFont typeface="Rockwell"/>
              <a:buNone/>
            </a:pPr>
            <a:r>
              <a:rPr lang="en-US"/>
              <a:t>2. IF NO PRACTICE IMPAIRMENT </a:t>
            </a:r>
            <a:endParaRPr lang="en-CA"/>
          </a:p>
        </p:txBody>
      </p:sp>
      <p:sp>
        <p:nvSpPr>
          <p:cNvPr id="125" name="Rectangle 124">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9144"/>
          </a:xfrm>
          <a:prstGeom prst="rect">
            <a:avLst/>
          </a:prstGeom>
          <a:solidFill>
            <a:schemeClr val="tx1">
              <a:lumMod val="65000"/>
              <a:lumOff val="35000"/>
              <a:alpha val="30000"/>
            </a:schemeClr>
          </a:solidFill>
          <a:ln w="9525">
            <a:solidFill>
              <a:schemeClr val="tx1">
                <a:lumMod val="65000"/>
                <a:lumOff val="35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Rectangle 126">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19" name="Google Shape;117;p3">
            <a:extLst>
              <a:ext uri="{FF2B5EF4-FFF2-40B4-BE49-F238E27FC236}">
                <a16:creationId xmlns:a16="http://schemas.microsoft.com/office/drawing/2014/main" id="{5998BDEA-0C7A-5375-FD94-F8D9DEB0402B}"/>
              </a:ext>
            </a:extLst>
          </p:cNvPr>
          <p:cNvGraphicFramePr/>
          <p:nvPr>
            <p:extLst>
              <p:ext uri="{D42A27DB-BD31-4B8C-83A1-F6EECF244321}">
                <p14:modId xmlns:p14="http://schemas.microsoft.com/office/powerpoint/2010/main" val="2099554942"/>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1"/>
        <p:cNvGrpSpPr/>
        <p:nvPr/>
      </p:nvGrpSpPr>
      <p:grpSpPr>
        <a:xfrm>
          <a:off x="0" y="0"/>
          <a:ext cx="0" cy="0"/>
          <a:chOff x="0" y="0"/>
          <a:chExt cx="0" cy="0"/>
        </a:xfrm>
      </p:grpSpPr>
      <p:sp useBgFill="1">
        <p:nvSpPr>
          <p:cNvPr id="129" name="Rectangle 12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Google Shape;122;p4"/>
          <p:cNvSpPr txBox="1">
            <a:spLocks noGrp="1"/>
          </p:cNvSpPr>
          <p:nvPr>
            <p:ph type="title"/>
          </p:nvPr>
        </p:nvSpPr>
        <p:spPr>
          <a:xfrm>
            <a:off x="841248" y="256032"/>
            <a:ext cx="10506456" cy="1014984"/>
          </a:xfrm>
          <a:prstGeom prst="rect">
            <a:avLst/>
          </a:prstGeom>
        </p:spPr>
        <p:txBody>
          <a:bodyPr spcFirstLastPara="1" lIns="91425" tIns="45700" rIns="91425" bIns="45700" anchor="b" anchorCtr="0">
            <a:normAutofit/>
          </a:bodyPr>
          <a:lstStyle/>
          <a:p>
            <a:pPr marL="0" lvl="0" indent="0" rtl="0">
              <a:spcBef>
                <a:spcPts val="0"/>
              </a:spcBef>
              <a:spcAft>
                <a:spcPts val="0"/>
              </a:spcAft>
              <a:buSzPts val="5400"/>
              <a:buFont typeface="Rockwell"/>
              <a:buNone/>
            </a:pPr>
            <a:r>
              <a:rPr lang="en-US"/>
              <a:t>3. IF PRACTICE IMPAIRMENT </a:t>
            </a:r>
            <a:endParaRPr lang="en-CA"/>
          </a:p>
        </p:txBody>
      </p:sp>
      <p:sp>
        <p:nvSpPr>
          <p:cNvPr id="131" name="Rectangle 13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9144"/>
          </a:xfrm>
          <a:prstGeom prst="rect">
            <a:avLst/>
          </a:prstGeom>
          <a:solidFill>
            <a:schemeClr val="tx1">
              <a:lumMod val="65000"/>
              <a:lumOff val="35000"/>
              <a:alpha val="30000"/>
            </a:schemeClr>
          </a:solidFill>
          <a:ln w="9525">
            <a:solidFill>
              <a:schemeClr val="tx1">
                <a:lumMod val="65000"/>
                <a:lumOff val="35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 name="Rectangle 13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25" name="Google Shape;123;p4">
            <a:extLst>
              <a:ext uri="{FF2B5EF4-FFF2-40B4-BE49-F238E27FC236}">
                <a16:creationId xmlns:a16="http://schemas.microsoft.com/office/drawing/2014/main" id="{28CC0C00-ECCD-B9A3-44D1-81282E2479F0}"/>
              </a:ext>
            </a:extLst>
          </p:cNvPr>
          <p:cNvGraphicFramePr/>
          <p:nvPr>
            <p:extLst>
              <p:ext uri="{D42A27DB-BD31-4B8C-83A1-F6EECF244321}">
                <p14:modId xmlns:p14="http://schemas.microsoft.com/office/powerpoint/2010/main" val="3694657255"/>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5"/>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5400"/>
              <a:buFont typeface="Rockwell"/>
              <a:buNone/>
            </a:pPr>
            <a:r>
              <a:rPr lang="en-US" dirty="0"/>
              <a:t>3. IF PRACTICE IMPAIRMENT  (CONT’D)</a:t>
            </a:r>
            <a:endParaRPr dirty="0"/>
          </a:p>
        </p:txBody>
      </p:sp>
      <p:sp>
        <p:nvSpPr>
          <p:cNvPr id="129" name="Google Shape;129;p5"/>
          <p:cNvSpPr txBox="1">
            <a:spLocks noGrp="1"/>
          </p:cNvSpPr>
          <p:nvPr>
            <p:ph type="body" idx="1"/>
          </p:nvPr>
        </p:nvSpPr>
        <p:spPr>
          <a:xfrm>
            <a:off x="1069848" y="2121408"/>
            <a:ext cx="10058400" cy="4251960"/>
          </a:xfrm>
          <a:prstGeom prst="rect">
            <a:avLst/>
          </a:prstGeom>
          <a:noFill/>
          <a:ln>
            <a:noFill/>
          </a:ln>
        </p:spPr>
        <p:txBody>
          <a:bodyPr spcFirstLastPara="1" wrap="square" lIns="91425" tIns="45700" rIns="91425" bIns="45700" anchor="t" anchorCtr="0">
            <a:normAutofit fontScale="92500" lnSpcReduction="10000"/>
          </a:bodyPr>
          <a:lstStyle/>
          <a:p>
            <a:pPr marL="457200" lvl="1" indent="-263525" algn="l" rtl="0">
              <a:lnSpc>
                <a:spcPct val="90000"/>
              </a:lnSpc>
              <a:spcBef>
                <a:spcPts val="0"/>
              </a:spcBef>
              <a:spcAft>
                <a:spcPts val="0"/>
              </a:spcAft>
              <a:buClr>
                <a:schemeClr val="accent2"/>
              </a:buClr>
              <a:buSzPts val="2800"/>
              <a:buChar char="•"/>
            </a:pPr>
            <a:r>
              <a:rPr lang="en-US" sz="3600" b="1" dirty="0">
                <a:solidFill>
                  <a:schemeClr val="accent2"/>
                </a:solidFill>
              </a:rPr>
              <a:t>Provide access to</a:t>
            </a:r>
            <a:r>
              <a:rPr lang="en-US" sz="3600" b="1" i="0" u="none" strike="noStrike" dirty="0">
                <a:solidFill>
                  <a:schemeClr val="accent2"/>
                </a:solidFill>
              </a:rPr>
              <a:t> HCPs </a:t>
            </a:r>
            <a:endParaRPr sz="3600" b="1" i="0" u="none" strike="noStrike" dirty="0">
              <a:solidFill>
                <a:schemeClr val="accent2"/>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endParaRPr>
          </a:p>
          <a:p>
            <a:pPr marL="1005839" lvl="3" indent="-236855" algn="l" rtl="0">
              <a:lnSpc>
                <a:spcPct val="90000"/>
              </a:lnSpc>
              <a:spcBef>
                <a:spcPts val="0"/>
              </a:spcBef>
              <a:spcAft>
                <a:spcPts val="0"/>
              </a:spcAft>
              <a:buSzPts val="2380"/>
              <a:buFont typeface="Arial"/>
              <a:buChar char="▪"/>
            </a:pPr>
            <a:r>
              <a:rPr lang="en-US" sz="3600" b="0" i="0" u="none" strike="noStrike" dirty="0">
                <a:solidFill>
                  <a:schemeClr val="accent2"/>
                </a:solidFill>
              </a:rPr>
              <a:t>who nurses know and trust into the process </a:t>
            </a:r>
            <a:endParaRPr sz="3600" b="0" i="0" u="none" strike="noStrike" dirty="0">
              <a:solidFill>
                <a:schemeClr val="accent2"/>
              </a:solidFill>
            </a:endParaRPr>
          </a:p>
          <a:p>
            <a:pPr marL="1005839" lvl="3" indent="-263525" algn="l" rtl="0">
              <a:lnSpc>
                <a:spcPct val="90000"/>
              </a:lnSpc>
              <a:spcBef>
                <a:spcPts val="0"/>
              </a:spcBef>
              <a:spcAft>
                <a:spcPts val="0"/>
              </a:spcAft>
              <a:buClr>
                <a:schemeClr val="accent2"/>
              </a:buClr>
              <a:buSzPts val="2800"/>
              <a:buChar char="▪"/>
            </a:pPr>
            <a:r>
              <a:rPr lang="en-US" sz="3600" dirty="0">
                <a:solidFill>
                  <a:schemeClr val="accent2"/>
                </a:solidFill>
              </a:rPr>
              <a:t>who know nurses’ workplace realities and risks</a:t>
            </a:r>
            <a:endParaRPr sz="3600" dirty="0">
              <a:solidFill>
                <a:schemeClr val="accent2"/>
              </a:solidFill>
            </a:endParaRPr>
          </a:p>
          <a:p>
            <a:pPr marL="457200" lvl="1" indent="-236855" algn="l" rtl="0">
              <a:lnSpc>
                <a:spcPct val="90000"/>
              </a:lnSpc>
              <a:spcBef>
                <a:spcPts val="0"/>
              </a:spcBef>
              <a:spcAft>
                <a:spcPts val="0"/>
              </a:spcAft>
              <a:buSzPts val="2380"/>
              <a:buFont typeface="Arial"/>
              <a:buChar char="•"/>
            </a:pPr>
            <a:r>
              <a:rPr lang="en-US" sz="3600" b="0" i="0" u="none" strike="noStrike" dirty="0">
                <a:solidFill>
                  <a:schemeClr val="accent2"/>
                </a:solidFill>
              </a:rPr>
              <a:t>Services should include an </a:t>
            </a:r>
            <a:r>
              <a:rPr lang="en-US" sz="3600" b="0" i="0" u="sng" strike="noStrike" dirty="0">
                <a:solidFill>
                  <a:schemeClr val="accent2"/>
                </a:solidFill>
              </a:rPr>
              <a:t>informed choice</a:t>
            </a:r>
            <a:r>
              <a:rPr lang="en-US" sz="3600" b="0" i="0" u="none" strike="noStrike" dirty="0">
                <a:solidFill>
                  <a:schemeClr val="accent2"/>
                </a:solidFill>
              </a:rPr>
              <a:t> with a preferred provider list of HCPs who offer </a:t>
            </a:r>
            <a:r>
              <a:rPr lang="en-US" sz="3600" b="0" i="0" u="none" strike="noStrike" dirty="0">
                <a:solidFill>
                  <a:schemeClr val="accent2"/>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rPr>
              <a:t>evidence-based,</a:t>
            </a:r>
            <a:r>
              <a:rPr lang="en-US" sz="3600" b="0" i="0" u="none" strike="noStrike" dirty="0">
                <a:solidFill>
                  <a:schemeClr val="accent2"/>
                </a:solidFill>
              </a:rPr>
              <a:t> individualized, treatment approaches, including pharmacological treatments (*OATs</a:t>
            </a:r>
            <a:r>
              <a:rPr lang="en-US" sz="3600" dirty="0">
                <a:solidFill>
                  <a:schemeClr val="accent2"/>
                </a:solidFill>
              </a:rPr>
              <a:t>)</a:t>
            </a:r>
            <a:endParaRPr sz="3200" dirty="0"/>
          </a:p>
          <a:p>
            <a:pPr marL="731520" lvl="2" indent="-236855">
              <a:spcBef>
                <a:spcPts val="0"/>
              </a:spcBef>
              <a:buSzPts val="2380"/>
              <a:buFont typeface="Arial"/>
              <a:buChar char="▪"/>
            </a:pPr>
            <a:r>
              <a:rPr lang="en-US" sz="3600" b="1" i="0" u="none" strike="noStrike" dirty="0">
                <a:solidFill>
                  <a:schemeClr val="accent2"/>
                </a:solidFill>
              </a:rPr>
              <a:t>Choice of qualified physician or NP</a:t>
            </a:r>
            <a:endParaRPr sz="2800" b="1"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6"/>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5400"/>
              <a:buFont typeface="Rockwell"/>
              <a:buNone/>
            </a:pPr>
            <a:r>
              <a:rPr lang="en-US"/>
              <a:t>4. ASSESSMENT OF RISK </a:t>
            </a:r>
            <a:r>
              <a:rPr lang="en-US" u="sng"/>
              <a:t>TO</a:t>
            </a:r>
            <a:r>
              <a:rPr lang="en-US"/>
              <a:t> NURSES</a:t>
            </a:r>
            <a:endParaRPr/>
          </a:p>
        </p:txBody>
      </p:sp>
      <p:sp>
        <p:nvSpPr>
          <p:cNvPr id="135" name="Google Shape;135;p6"/>
          <p:cNvSpPr txBox="1">
            <a:spLocks noGrp="1"/>
          </p:cNvSpPr>
          <p:nvPr>
            <p:ph type="body" idx="1"/>
          </p:nvPr>
        </p:nvSpPr>
        <p:spPr>
          <a:xfrm>
            <a:off x="1069848" y="2121408"/>
            <a:ext cx="10058400" cy="4050792"/>
          </a:xfrm>
          <a:prstGeom prst="rect">
            <a:avLst/>
          </a:prstGeom>
          <a:noFill/>
          <a:ln>
            <a:noFill/>
          </a:ln>
        </p:spPr>
        <p:txBody>
          <a:bodyPr spcFirstLastPara="1" wrap="square" lIns="91425" tIns="45700" rIns="91425" bIns="45700" anchor="t" anchorCtr="0">
            <a:normAutofit/>
          </a:bodyPr>
          <a:lstStyle/>
          <a:p>
            <a:pPr marL="274320" lvl="0" indent="0" algn="l" rtl="0">
              <a:lnSpc>
                <a:spcPct val="90000"/>
              </a:lnSpc>
              <a:spcBef>
                <a:spcPts val="0"/>
              </a:spcBef>
              <a:spcAft>
                <a:spcPts val="0"/>
              </a:spcAft>
              <a:buSzPts val="1530"/>
              <a:buNone/>
            </a:pPr>
            <a:endParaRPr sz="2400" b="1" dirty="0">
              <a:solidFill>
                <a:srgbClr val="000000"/>
              </a:solidFill>
              <a:latin typeface="Arial"/>
              <a:ea typeface="Arial"/>
              <a:cs typeface="Arial"/>
              <a:sym typeface="Arial"/>
            </a:endParaRPr>
          </a:p>
          <a:p>
            <a:pPr marL="274320" lvl="0" indent="0" algn="l" rtl="0">
              <a:lnSpc>
                <a:spcPct val="90000"/>
              </a:lnSpc>
              <a:spcBef>
                <a:spcPts val="0"/>
              </a:spcBef>
              <a:spcAft>
                <a:spcPts val="0"/>
              </a:spcAft>
              <a:buSzPts val="1530"/>
              <a:buNone/>
            </a:pPr>
            <a:endParaRPr sz="2400" b="1" i="0" u="none" strike="noStrike" dirty="0">
              <a:solidFill>
                <a:srgbClr val="000000"/>
              </a:solidFill>
              <a:latin typeface="Arial"/>
              <a:ea typeface="Arial"/>
              <a:cs typeface="Arial"/>
              <a:sym typeface="Arial"/>
            </a:endParaRPr>
          </a:p>
          <a:p>
            <a:pPr marL="274320" lvl="0" indent="0" algn="l" rtl="0">
              <a:lnSpc>
                <a:spcPct val="90000"/>
              </a:lnSpc>
              <a:spcBef>
                <a:spcPts val="0"/>
              </a:spcBef>
              <a:spcAft>
                <a:spcPts val="0"/>
              </a:spcAft>
              <a:buSzPts val="2380"/>
              <a:buNone/>
            </a:pPr>
            <a:r>
              <a:rPr lang="en-US" sz="3600" b="1" i="0" u="none" strike="noStrike" dirty="0">
                <a:solidFill>
                  <a:schemeClr val="accent2"/>
                </a:solidFill>
              </a:rPr>
              <a:t>Risk assessments should also include a substantive evaluation of risks </a:t>
            </a:r>
            <a:r>
              <a:rPr lang="en-US" sz="3600" b="1" i="0" u="sng" dirty="0">
                <a:solidFill>
                  <a:schemeClr val="accent2"/>
                </a:solidFill>
              </a:rPr>
              <a:t>to nurses</a:t>
            </a:r>
            <a:r>
              <a:rPr lang="en-US" sz="3600" b="1" i="0" u="none" strike="noStrike" dirty="0">
                <a:solidFill>
                  <a:schemeClr val="accent2"/>
                </a:solidFill>
              </a:rPr>
              <a:t> within their workplaces</a:t>
            </a:r>
            <a:endParaRPr sz="3600" dirty="0"/>
          </a:p>
          <a:p>
            <a:pPr marL="274320" lvl="0" indent="0" algn="l" rtl="0">
              <a:lnSpc>
                <a:spcPct val="90000"/>
              </a:lnSpc>
              <a:spcBef>
                <a:spcPts val="0"/>
              </a:spcBef>
              <a:spcAft>
                <a:spcPts val="0"/>
              </a:spcAft>
              <a:buSzPts val="2380"/>
              <a:buNone/>
            </a:pPr>
            <a:r>
              <a:rPr lang="en-US" sz="3600" b="1" i="0" u="none" strike="noStrike" dirty="0">
                <a:solidFill>
                  <a:schemeClr val="accent2"/>
                </a:solidFill>
              </a:rPr>
              <a:t> </a:t>
            </a:r>
            <a:endParaRPr sz="3600" b="0" dirty="0">
              <a:solidFill>
                <a:schemeClr val="accent2"/>
              </a:solidFill>
            </a:endParaRPr>
          </a:p>
          <a:p>
            <a:pPr marL="731520" lvl="1" indent="-182879" algn="l" rtl="0">
              <a:lnSpc>
                <a:spcPct val="90000"/>
              </a:lnSpc>
              <a:spcBef>
                <a:spcPts val="0"/>
              </a:spcBef>
              <a:spcAft>
                <a:spcPts val="0"/>
              </a:spcAft>
              <a:buSzPts val="2210"/>
              <a:buFont typeface="Arial"/>
              <a:buChar char="•"/>
            </a:pPr>
            <a:r>
              <a:rPr lang="en-US" sz="3200" b="0" i="0" u="none" strike="noStrike" dirty="0">
                <a:solidFill>
                  <a:schemeClr val="accent2"/>
                </a:solidFill>
              </a:rPr>
              <a:t>as contributory to their substance use challenges</a:t>
            </a:r>
            <a:endParaRPr sz="3200" dirty="0"/>
          </a:p>
          <a:p>
            <a:pPr marL="731520" lvl="1" indent="-182879" algn="l" rtl="0">
              <a:lnSpc>
                <a:spcPct val="90000"/>
              </a:lnSpc>
              <a:spcBef>
                <a:spcPts val="0"/>
              </a:spcBef>
              <a:spcAft>
                <a:spcPts val="0"/>
              </a:spcAft>
              <a:buSzPts val="2210"/>
              <a:buFont typeface="Arial"/>
              <a:buChar char="•"/>
            </a:pPr>
            <a:r>
              <a:rPr lang="en-US" sz="3200" b="0" i="0" u="none" strike="noStrike" dirty="0">
                <a:solidFill>
                  <a:schemeClr val="accent2"/>
                </a:solidFill>
              </a:rPr>
              <a:t>to mitigate risks to nurses on their return to work</a:t>
            </a:r>
            <a:endParaRPr sz="3200" dirty="0"/>
          </a:p>
          <a:p>
            <a:pPr marL="182880" lvl="0" indent="-74929" algn="l" rtl="0">
              <a:lnSpc>
                <a:spcPct val="90000"/>
              </a:lnSpc>
              <a:spcBef>
                <a:spcPts val="1200"/>
              </a:spcBef>
              <a:spcAft>
                <a:spcPts val="0"/>
              </a:spcAft>
              <a:buSzPts val="1700"/>
              <a:buNone/>
            </a:pPr>
            <a:endParaRPr sz="36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7"/>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5400"/>
              <a:buFont typeface="Rockwell"/>
              <a:buNone/>
            </a:pPr>
            <a:r>
              <a:rPr lang="en-US" dirty="0"/>
              <a:t>5. POLICIES &amp; PROCESSES</a:t>
            </a:r>
            <a:endParaRPr dirty="0"/>
          </a:p>
        </p:txBody>
      </p:sp>
      <p:sp>
        <p:nvSpPr>
          <p:cNvPr id="141" name="Google Shape;141;p7"/>
          <p:cNvSpPr txBox="1">
            <a:spLocks noGrp="1"/>
          </p:cNvSpPr>
          <p:nvPr>
            <p:ph type="body" idx="1"/>
          </p:nvPr>
        </p:nvSpPr>
        <p:spPr>
          <a:xfrm>
            <a:off x="215524" y="1477108"/>
            <a:ext cx="11782511" cy="5655167"/>
          </a:xfrm>
          <a:prstGeom prst="rect">
            <a:avLst/>
          </a:prstGeom>
          <a:noFill/>
          <a:ln>
            <a:noFill/>
          </a:ln>
        </p:spPr>
        <p:txBody>
          <a:bodyPr spcFirstLastPara="1" wrap="square" lIns="91425" tIns="45700" rIns="91425" bIns="45700" anchor="t" anchorCtr="0">
            <a:normAutofit lnSpcReduction="10000"/>
          </a:bodyPr>
          <a:lstStyle/>
          <a:p>
            <a:pPr marL="274320" lvl="0" indent="0" algn="l" rtl="0">
              <a:lnSpc>
                <a:spcPct val="90000"/>
              </a:lnSpc>
              <a:spcBef>
                <a:spcPts val="0"/>
              </a:spcBef>
              <a:spcAft>
                <a:spcPts val="0"/>
              </a:spcAft>
              <a:buSzPts val="1700"/>
              <a:buNone/>
            </a:pPr>
            <a:endParaRPr b="0" dirty="0">
              <a:solidFill>
                <a:schemeClr val="accent2"/>
              </a:solidFill>
            </a:endParaRPr>
          </a:p>
          <a:p>
            <a:pPr marL="457200" lvl="0" indent="-240030" algn="l" rtl="0">
              <a:lnSpc>
                <a:spcPct val="90000"/>
              </a:lnSpc>
              <a:spcBef>
                <a:spcPts val="0"/>
              </a:spcBef>
              <a:spcAft>
                <a:spcPts val="0"/>
              </a:spcAft>
              <a:buSzPts val="2600"/>
              <a:buFont typeface="Arial"/>
              <a:buChar char="•"/>
            </a:pPr>
            <a:r>
              <a:rPr lang="en-US" sz="2600" b="0" i="0" u="none" strike="noStrike" dirty="0">
                <a:solidFill>
                  <a:schemeClr val="accent2"/>
                </a:solidFill>
              </a:rPr>
              <a:t>Treatment services should be decoupled from College and </a:t>
            </a:r>
            <a:r>
              <a:rPr lang="en-US" sz="2600" dirty="0">
                <a:solidFill>
                  <a:schemeClr val="accent2"/>
                </a:solidFill>
              </a:rPr>
              <a:t>E</a:t>
            </a:r>
            <a:r>
              <a:rPr lang="en-US" sz="2600" b="0" i="0" u="none" strike="noStrike" dirty="0">
                <a:solidFill>
                  <a:schemeClr val="accent2"/>
                </a:solidFill>
              </a:rPr>
              <a:t>mployer regulatory </a:t>
            </a:r>
            <a:r>
              <a:rPr lang="en-US" sz="2600" b="0" i="0" u="none" strike="noStrike" dirty="0">
                <a:solidFill>
                  <a:schemeClr val="accent2"/>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processes</a:t>
            </a:r>
            <a:endParaRPr sz="2600" b="0" i="0" u="none" strike="noStrike" dirty="0">
              <a:solidFill>
                <a:schemeClr val="accent2"/>
              </a:solidFill>
            </a:endParaRPr>
          </a:p>
          <a:p>
            <a:pPr marL="182880" lvl="0" indent="0" algn="l" rtl="0">
              <a:lnSpc>
                <a:spcPct val="90000"/>
              </a:lnSpc>
              <a:spcBef>
                <a:spcPts val="0"/>
              </a:spcBef>
              <a:spcAft>
                <a:spcPts val="0"/>
              </a:spcAft>
              <a:buNone/>
            </a:pPr>
            <a:endParaRPr sz="2600" dirty="0">
              <a:solidFill>
                <a:schemeClr val="accent2"/>
              </a:solidFill>
            </a:endParaRPr>
          </a:p>
          <a:p>
            <a:pPr marL="457200" lvl="0" indent="-240030" algn="l" rtl="0">
              <a:lnSpc>
                <a:spcPct val="90000"/>
              </a:lnSpc>
              <a:spcBef>
                <a:spcPts val="0"/>
              </a:spcBef>
              <a:spcAft>
                <a:spcPts val="0"/>
              </a:spcAft>
              <a:buSzPts val="2600"/>
              <a:buFont typeface="Arial"/>
              <a:buChar char="•"/>
            </a:pPr>
            <a:r>
              <a:rPr lang="en-US" sz="2600" b="0" i="0" u="none" strike="noStrike" dirty="0">
                <a:solidFill>
                  <a:schemeClr val="accent2"/>
                </a:solidFill>
              </a:rPr>
              <a:t>Address potential and actual COIs</a:t>
            </a:r>
            <a:endParaRPr sz="2600" dirty="0"/>
          </a:p>
          <a:p>
            <a:pPr marL="742950" lvl="1" indent="-342900" algn="l" rtl="0">
              <a:lnSpc>
                <a:spcPct val="90000"/>
              </a:lnSpc>
              <a:spcBef>
                <a:spcPts val="0"/>
              </a:spcBef>
              <a:spcAft>
                <a:spcPts val="0"/>
              </a:spcAft>
              <a:buSzPts val="2600"/>
              <a:buFont typeface="Arial"/>
              <a:buChar char="•"/>
            </a:pPr>
            <a:r>
              <a:rPr lang="en-US" sz="2600" b="0" i="0" u="none" strike="noStrike" dirty="0">
                <a:solidFill>
                  <a:schemeClr val="accent2"/>
                </a:solidFill>
              </a:rPr>
              <a:t>Utilize publicly funded services</a:t>
            </a:r>
            <a:endParaRPr sz="2600" b="0" i="0" u="none" strike="noStrike" dirty="0">
              <a:solidFill>
                <a:schemeClr val="accent2"/>
              </a:solidFill>
            </a:endParaRPr>
          </a:p>
          <a:p>
            <a:pPr marL="457200" lvl="0" indent="0" algn="l" rtl="0">
              <a:lnSpc>
                <a:spcPct val="90000"/>
              </a:lnSpc>
              <a:spcBef>
                <a:spcPts val="0"/>
              </a:spcBef>
              <a:spcAft>
                <a:spcPts val="0"/>
              </a:spcAft>
              <a:buNone/>
            </a:pPr>
            <a:endParaRPr sz="2600" dirty="0">
              <a:solidFill>
                <a:schemeClr val="accent2"/>
              </a:solidFill>
            </a:endParaRPr>
          </a:p>
          <a:p>
            <a:pPr marL="457200" lvl="0" indent="-240030" algn="l" rtl="0">
              <a:lnSpc>
                <a:spcPct val="90000"/>
              </a:lnSpc>
              <a:spcBef>
                <a:spcPts val="0"/>
              </a:spcBef>
              <a:spcAft>
                <a:spcPts val="0"/>
              </a:spcAft>
              <a:buSzPts val="2600"/>
              <a:buFont typeface="Arial"/>
              <a:buChar char="•"/>
            </a:pPr>
            <a:r>
              <a:rPr lang="en-US" sz="2600" b="0" i="0" u="none" strike="noStrike" dirty="0">
                <a:solidFill>
                  <a:schemeClr val="accent2"/>
                </a:solidFill>
              </a:rPr>
              <a:t>Examine how ‘expertise’ is being defined and where the experts are positioned within the processes and power structures: </a:t>
            </a:r>
            <a:endParaRPr sz="2600" dirty="0"/>
          </a:p>
          <a:p>
            <a:pPr marL="742950" lvl="1" indent="-342900" algn="l" rtl="0">
              <a:lnSpc>
                <a:spcPct val="90000"/>
              </a:lnSpc>
              <a:spcBef>
                <a:spcPts val="0"/>
              </a:spcBef>
              <a:spcAft>
                <a:spcPts val="0"/>
              </a:spcAft>
              <a:buSzPts val="2600"/>
              <a:buFont typeface="Arial"/>
              <a:buChar char="•"/>
            </a:pPr>
            <a:r>
              <a:rPr lang="en-US" sz="2600" b="0" i="0" u="none" strike="noStrike" dirty="0">
                <a:solidFill>
                  <a:schemeClr val="accent2"/>
                </a:solidFill>
              </a:rPr>
              <a:t> Install nurses with expert knowledge for case adjudication and policy making roles (i.e., Inquiry Committees, NPs) </a:t>
            </a:r>
            <a:endParaRPr sz="2600" dirty="0"/>
          </a:p>
          <a:p>
            <a:pPr marL="742950" lvl="1" indent="-342900" algn="l" rtl="0">
              <a:lnSpc>
                <a:spcPct val="90000"/>
              </a:lnSpc>
              <a:spcBef>
                <a:spcPts val="0"/>
              </a:spcBef>
              <a:spcAft>
                <a:spcPts val="0"/>
              </a:spcAft>
              <a:buSzPts val="2600"/>
              <a:buFont typeface="Arial"/>
              <a:buChar char="•"/>
            </a:pPr>
            <a:r>
              <a:rPr lang="en-US" sz="2600" b="0" i="0" u="none" strike="noStrike" dirty="0">
                <a:solidFill>
                  <a:schemeClr val="accent2"/>
                </a:solidFill>
              </a:rPr>
              <a:t>Consider the philosophical perspectives of potential ‘experts’  i.e., evidence-based vs ideological</a:t>
            </a:r>
            <a:endParaRPr sz="2600" dirty="0"/>
          </a:p>
          <a:p>
            <a:pPr marL="457200" lvl="0" indent="-240030" algn="l" rtl="0">
              <a:lnSpc>
                <a:spcPct val="90000"/>
              </a:lnSpc>
              <a:spcBef>
                <a:spcPts val="0"/>
              </a:spcBef>
              <a:spcAft>
                <a:spcPts val="0"/>
              </a:spcAft>
              <a:buSzPts val="2600"/>
              <a:buFont typeface="Arial"/>
              <a:buChar char="•"/>
            </a:pPr>
            <a:endParaRPr lang="en-US" sz="2600" b="0" i="0" u="none" strike="noStrike" dirty="0">
              <a:solidFill>
                <a:schemeClr val="accent2"/>
              </a:solidFill>
            </a:endParaRPr>
          </a:p>
          <a:p>
            <a:pPr marL="457200" lvl="0" indent="-240030" algn="l" rtl="0">
              <a:lnSpc>
                <a:spcPct val="90000"/>
              </a:lnSpc>
              <a:spcBef>
                <a:spcPts val="0"/>
              </a:spcBef>
              <a:spcAft>
                <a:spcPts val="0"/>
              </a:spcAft>
              <a:buSzPts val="2600"/>
              <a:buFont typeface="Arial"/>
              <a:buChar char="•"/>
            </a:pPr>
            <a:r>
              <a:rPr lang="en-US" sz="2600" b="0" i="0" u="none" strike="noStrike" dirty="0">
                <a:solidFill>
                  <a:schemeClr val="accent2"/>
                </a:solidFill>
              </a:rPr>
              <a:t>Track nurses’ </a:t>
            </a:r>
            <a:r>
              <a:rPr lang="en-US" sz="2600" b="0" i="0" u="sng" strike="noStrike" dirty="0">
                <a:solidFill>
                  <a:schemeClr val="accent2"/>
                </a:solidFill>
              </a:rPr>
              <a:t>actual</a:t>
            </a:r>
            <a:r>
              <a:rPr lang="en-US" sz="2600" b="0" i="0" u="none" strike="noStrike" dirty="0">
                <a:solidFill>
                  <a:schemeClr val="accent2"/>
                </a:solidFill>
              </a:rPr>
              <a:t> outcomes from the Program, including: those who dropped out or left nursing, deaths (ODs, suicide), which are not tracked</a:t>
            </a:r>
            <a:endParaRPr sz="2600" dirty="0"/>
          </a:p>
          <a:p>
            <a:pPr marL="182880" lvl="0" indent="-74929" algn="l" rtl="0">
              <a:lnSpc>
                <a:spcPct val="90000"/>
              </a:lnSpc>
              <a:spcBef>
                <a:spcPts val="1200"/>
              </a:spcBef>
              <a:spcAft>
                <a:spcPts val="0"/>
              </a:spcAft>
              <a:buSzPts val="1700"/>
              <a:buNone/>
            </a:pPr>
            <a:endParaRP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5"/>
        <p:cNvGrpSpPr/>
        <p:nvPr/>
      </p:nvGrpSpPr>
      <p:grpSpPr>
        <a:xfrm>
          <a:off x="0" y="0"/>
          <a:ext cx="0" cy="0"/>
          <a:chOff x="0" y="0"/>
          <a:chExt cx="0" cy="0"/>
        </a:xfrm>
      </p:grpSpPr>
      <p:sp>
        <p:nvSpPr>
          <p:cNvPr id="152" name="Rectangle 151">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Rectangle 153">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6" name="Rectangle 155">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8" name="Picture 147" descr="Different colored question marks">
            <a:extLst>
              <a:ext uri="{FF2B5EF4-FFF2-40B4-BE49-F238E27FC236}">
                <a16:creationId xmlns:a16="http://schemas.microsoft.com/office/drawing/2014/main" id="{664D6E87-4212-9726-0B40-2406C2E73CBB}"/>
              </a:ext>
            </a:extLst>
          </p:cNvPr>
          <p:cNvPicPr>
            <a:picLocks noChangeAspect="1"/>
          </p:cNvPicPr>
          <p:nvPr/>
        </p:nvPicPr>
        <p:blipFill>
          <a:blip r:embed="rId3"/>
          <a:srcRect/>
          <a:stretch/>
        </p:blipFill>
        <p:spPr>
          <a:xfrm>
            <a:off x="20" y="10"/>
            <a:ext cx="12191980" cy="6857990"/>
          </a:xfrm>
          <a:prstGeom prst="rect">
            <a:avLst/>
          </a:prstGeom>
        </p:spPr>
      </p:pic>
      <p:sp>
        <p:nvSpPr>
          <p:cNvPr id="158" name="Rectangle 157">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Google Shape;146;p8"/>
          <p:cNvSpPr txBox="1">
            <a:spLocks noGrp="1"/>
          </p:cNvSpPr>
          <p:nvPr>
            <p:ph type="title"/>
          </p:nvPr>
        </p:nvSpPr>
        <p:spPr>
          <a:xfrm>
            <a:off x="477981" y="1122363"/>
            <a:ext cx="4023360" cy="3204134"/>
          </a:xfrm>
          <a:prstGeom prst="rect">
            <a:avLst/>
          </a:prstGeom>
        </p:spPr>
        <p:txBody>
          <a:bodyPr spcFirstLastPara="1" vert="horz" lIns="91440" tIns="45720" rIns="91440" bIns="45720" rtlCol="0" anchor="b" anchorCtr="0">
            <a:normAutofit/>
          </a:bodyPr>
          <a:lstStyle/>
          <a:p>
            <a:pPr marL="0" lvl="0" indent="0">
              <a:spcAft>
                <a:spcPts val="0"/>
              </a:spcAft>
              <a:buSzPts val="5400"/>
            </a:pPr>
            <a:br>
              <a:rPr lang="en-US" sz="3700">
                <a:solidFill>
                  <a:schemeClr val="bg1"/>
                </a:solidFill>
              </a:rPr>
            </a:br>
            <a:br>
              <a:rPr lang="en-US" sz="3700">
                <a:solidFill>
                  <a:schemeClr val="bg1"/>
                </a:solidFill>
              </a:rPr>
            </a:br>
            <a:r>
              <a:rPr lang="en-US" sz="3700">
                <a:solidFill>
                  <a:schemeClr val="bg1"/>
                </a:solidFill>
              </a:rPr>
              <a:t>QUESTIONS AND COMMENTS?</a:t>
            </a:r>
            <a:br>
              <a:rPr lang="en-US" sz="3700">
                <a:solidFill>
                  <a:schemeClr val="bg1"/>
                </a:solidFill>
              </a:rPr>
            </a:br>
            <a:endParaRPr lang="en-US" sz="3700">
              <a:solidFill>
                <a:schemeClr val="bg1"/>
              </a:solidFill>
            </a:endParaRPr>
          </a:p>
        </p:txBody>
      </p:sp>
      <p:sp>
        <p:nvSpPr>
          <p:cNvPr id="160" name="Rectangle 15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2" name="Rectangle 16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Hands holding each other">
            <a:extLst>
              <a:ext uri="{FF2B5EF4-FFF2-40B4-BE49-F238E27FC236}">
                <a16:creationId xmlns:a16="http://schemas.microsoft.com/office/drawing/2014/main" id="{83225BED-F9EE-FE70-68E2-AF93612C5EB0}"/>
              </a:ext>
            </a:extLst>
          </p:cNvPr>
          <p:cNvPicPr>
            <a:picLocks noChangeAspect="1"/>
          </p:cNvPicPr>
          <p:nvPr/>
        </p:nvPicPr>
        <p:blipFill>
          <a:blip r:embed="rId3"/>
          <a:srcRect b="15730"/>
          <a:stretch/>
        </p:blipFill>
        <p:spPr>
          <a:xfrm>
            <a:off x="20" y="10"/>
            <a:ext cx="12191980" cy="6857990"/>
          </a:xfrm>
          <a:prstGeom prst="rect">
            <a:avLst/>
          </a:prstGeom>
        </p:spPr>
      </p:pic>
      <p:sp>
        <p:nvSpPr>
          <p:cNvPr id="17" name="Rectangle 16">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ED1C1904-20E5-9CD9-F6EB-BF4210E12A6C}"/>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solidFill>
                  <a:schemeClr val="bg1"/>
                </a:solidFill>
              </a:rPr>
              <a:t>Solidarity and Collaboration</a:t>
            </a:r>
          </a:p>
        </p:txBody>
      </p:sp>
      <p:sp>
        <p:nvSpPr>
          <p:cNvPr id="5" name="Text Placeholder 4">
            <a:extLst>
              <a:ext uri="{FF2B5EF4-FFF2-40B4-BE49-F238E27FC236}">
                <a16:creationId xmlns:a16="http://schemas.microsoft.com/office/drawing/2014/main" id="{D514215C-445E-0EF5-1BD1-DCA82FD6EFF3}"/>
              </a:ext>
            </a:extLst>
          </p:cNvPr>
          <p:cNvSpPr>
            <a:spLocks noGrp="1"/>
          </p:cNvSpPr>
          <p:nvPr>
            <p:ph type="body" idx="1"/>
          </p:nvPr>
        </p:nvSpPr>
        <p:spPr>
          <a:xfrm>
            <a:off x="477980" y="4872922"/>
            <a:ext cx="4023359" cy="1208141"/>
          </a:xfrm>
        </p:spPr>
        <p:txBody>
          <a:bodyPr vert="horz" lIns="91440" tIns="45720" rIns="91440" bIns="45720" rtlCol="0">
            <a:normAutofit/>
          </a:bodyPr>
          <a:lstStyle/>
          <a:p>
            <a:endParaRPr lang="en-US">
              <a:solidFill>
                <a:schemeClr val="bg1"/>
              </a:solidFill>
            </a:endParaRPr>
          </a:p>
        </p:txBody>
      </p:sp>
      <p:sp>
        <p:nvSpPr>
          <p:cNvPr id="19"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1635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onstruction work tools">
            <a:extLst>
              <a:ext uri="{FF2B5EF4-FFF2-40B4-BE49-F238E27FC236}">
                <a16:creationId xmlns:a16="http://schemas.microsoft.com/office/drawing/2014/main" id="{01C02D3E-AE11-3361-2083-1A6720287BCE}"/>
              </a:ext>
            </a:extLst>
          </p:cNvPr>
          <p:cNvPicPr>
            <a:picLocks noChangeAspect="1"/>
          </p:cNvPicPr>
          <p:nvPr/>
        </p:nvPicPr>
        <p:blipFill>
          <a:blip r:embed="rId3"/>
          <a:srcRect t="11798" b="3933"/>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BCDFD27-122F-1816-F081-59A724A0B6D2}"/>
              </a:ext>
            </a:extLst>
          </p:cNvPr>
          <p:cNvSpPr>
            <a:spLocks noGrp="1"/>
          </p:cNvSpPr>
          <p:nvPr>
            <p:ph type="ctrTitle"/>
          </p:nvPr>
        </p:nvSpPr>
        <p:spPr>
          <a:xfrm>
            <a:off x="477981" y="1122363"/>
            <a:ext cx="4023360" cy="3204134"/>
          </a:xfrm>
        </p:spPr>
        <p:txBody>
          <a:bodyPr anchor="b">
            <a:normAutofit/>
          </a:bodyPr>
          <a:lstStyle/>
          <a:p>
            <a:pPr rtl="0"/>
            <a:r>
              <a:rPr lang="en-US" sz="4800" b="1" i="0" u="none" strike="noStrike">
                <a:solidFill>
                  <a:schemeClr val="bg1"/>
                </a:solidFill>
                <a:effectLst/>
                <a:latin typeface="Arial" panose="020B0604020202020204" pitchFamily="34" charset="0"/>
              </a:rPr>
              <a:t>Rethinking Workplace Substance Use Policy</a:t>
            </a:r>
            <a:endParaRPr lang="en-CA" sz="4800">
              <a:solidFill>
                <a:schemeClr val="bg1"/>
              </a:solidFill>
            </a:endParaRPr>
          </a:p>
        </p:txBody>
      </p:sp>
      <p:sp>
        <p:nvSpPr>
          <p:cNvPr id="5" name="Subtitle 4">
            <a:extLst>
              <a:ext uri="{FF2B5EF4-FFF2-40B4-BE49-F238E27FC236}">
                <a16:creationId xmlns:a16="http://schemas.microsoft.com/office/drawing/2014/main" id="{97367F2A-4937-F07C-89E3-D4A2EFC0F746}"/>
              </a:ext>
            </a:extLst>
          </p:cNvPr>
          <p:cNvSpPr>
            <a:spLocks noGrp="1"/>
          </p:cNvSpPr>
          <p:nvPr>
            <p:ph type="subTitle" idx="1"/>
          </p:nvPr>
        </p:nvSpPr>
        <p:spPr>
          <a:xfrm>
            <a:off x="477980" y="4872922"/>
            <a:ext cx="7114311" cy="1208141"/>
          </a:xfrm>
        </p:spPr>
        <p:txBody>
          <a:bodyPr>
            <a:noAutofit/>
          </a:bodyPr>
          <a:lstStyle/>
          <a:p>
            <a:pPr rtl="0">
              <a:lnSpc>
                <a:spcPct val="100000"/>
              </a:lnSpc>
            </a:pPr>
            <a:r>
              <a:rPr lang="en-CA" sz="1600" b="1" i="0" u="none" strike="noStrike" dirty="0">
                <a:solidFill>
                  <a:schemeClr val="bg1"/>
                </a:solidFill>
                <a:effectLst/>
                <a:latin typeface="Arial" panose="020B0604020202020204" pitchFamily="34" charset="0"/>
              </a:rPr>
              <a:t>Unceded traditional territories of the </a:t>
            </a:r>
            <a:r>
              <a:rPr lang="en-CA" sz="1600" b="1" i="0" u="none" strike="noStrike" dirty="0" err="1">
                <a:solidFill>
                  <a:schemeClr val="bg1"/>
                </a:solidFill>
                <a:effectLst/>
                <a:latin typeface="Arial" panose="020B0604020202020204" pitchFamily="34" charset="0"/>
              </a:rPr>
              <a:t>xʷmə</a:t>
            </a:r>
            <a:r>
              <a:rPr lang="el-GR" sz="1600" b="1" i="0" u="none" strike="noStrike" dirty="0">
                <a:solidFill>
                  <a:schemeClr val="bg1"/>
                </a:solidFill>
                <a:effectLst/>
                <a:latin typeface="Arial" panose="020B0604020202020204" pitchFamily="34" charset="0"/>
              </a:rPr>
              <a:t>θ</a:t>
            </a:r>
            <a:r>
              <a:rPr lang="en-CA" sz="1600" b="1" i="0" u="none" strike="noStrike" dirty="0" err="1">
                <a:solidFill>
                  <a:schemeClr val="bg1"/>
                </a:solidFill>
                <a:effectLst/>
                <a:latin typeface="Arial" panose="020B0604020202020204" pitchFamily="34" charset="0"/>
              </a:rPr>
              <a:t>kʷəýəm</a:t>
            </a:r>
            <a:r>
              <a:rPr lang="en-CA" sz="1600" b="1" i="0" u="none" strike="noStrike" dirty="0">
                <a:solidFill>
                  <a:schemeClr val="bg1"/>
                </a:solidFill>
                <a:effectLst/>
                <a:latin typeface="Arial" panose="020B0604020202020204" pitchFamily="34" charset="0"/>
              </a:rPr>
              <a:t> (Musqueam Indian Band), S</a:t>
            </a:r>
            <a:r>
              <a:rPr lang="en-CA" sz="1600" b="1" i="0" u="sng" dirty="0">
                <a:solidFill>
                  <a:schemeClr val="bg1"/>
                </a:solidFill>
                <a:effectLst/>
                <a:latin typeface="Arial" panose="020B0604020202020204" pitchFamily="34" charset="0"/>
              </a:rPr>
              <a:t>k</a:t>
            </a:r>
            <a:r>
              <a:rPr lang="en-CA" sz="1600" b="1" i="0" u="none" strike="noStrike" dirty="0">
                <a:solidFill>
                  <a:schemeClr val="bg1"/>
                </a:solidFill>
                <a:effectLst/>
                <a:latin typeface="Arial" panose="020B0604020202020204" pitchFamily="34" charset="0"/>
              </a:rPr>
              <a:t>w</a:t>
            </a:r>
            <a:r>
              <a:rPr lang="en-CA" sz="1600" b="1" i="0" u="sng" dirty="0">
                <a:solidFill>
                  <a:schemeClr val="bg1"/>
                </a:solidFill>
                <a:effectLst/>
                <a:latin typeface="Arial" panose="020B0604020202020204" pitchFamily="34" charset="0"/>
              </a:rPr>
              <a:t>x</a:t>
            </a:r>
            <a:r>
              <a:rPr lang="en-CA" sz="1600" b="1" i="0" u="none" strike="noStrike" dirty="0">
                <a:solidFill>
                  <a:schemeClr val="bg1"/>
                </a:solidFill>
                <a:effectLst/>
                <a:latin typeface="Arial" panose="020B0604020202020204" pitchFamily="34" charset="0"/>
              </a:rPr>
              <a:t>wú7mesh (Squamish Nation), and </a:t>
            </a:r>
            <a:r>
              <a:rPr lang="en-CA" sz="1600" b="1" i="0" u="none" strike="noStrike" dirty="0" err="1">
                <a:solidFill>
                  <a:schemeClr val="bg1"/>
                </a:solidFill>
                <a:effectLst/>
                <a:latin typeface="Arial" panose="020B0604020202020204" pitchFamily="34" charset="0"/>
              </a:rPr>
              <a:t>səlilwətaɬ</a:t>
            </a:r>
            <a:r>
              <a:rPr lang="en-CA" sz="1600" b="1" i="0" u="none" strike="noStrike" dirty="0">
                <a:solidFill>
                  <a:schemeClr val="bg1"/>
                </a:solidFill>
                <a:effectLst/>
                <a:latin typeface="Arial" panose="020B0604020202020204" pitchFamily="34" charset="0"/>
              </a:rPr>
              <a:t> (Tsleil-Waututh Nation).</a:t>
            </a:r>
            <a:endParaRPr lang="en-CA" sz="1600" b="0" dirty="0">
              <a:solidFill>
                <a:schemeClr val="bg1"/>
              </a:solidFill>
              <a:effectLst/>
            </a:endParaRPr>
          </a:p>
          <a:p>
            <a:pPr>
              <a:lnSpc>
                <a:spcPct val="100000"/>
              </a:lnSpc>
            </a:pPr>
            <a:br>
              <a:rPr lang="en-CA" sz="1600" dirty="0">
                <a:solidFill>
                  <a:schemeClr val="bg1"/>
                </a:solidFill>
              </a:rPr>
            </a:br>
            <a:r>
              <a:rPr lang="en-CA" sz="1600" b="1" i="0" u="none" strike="noStrike" dirty="0">
                <a:solidFill>
                  <a:schemeClr val="bg1"/>
                </a:solidFill>
                <a:effectLst/>
                <a:latin typeface="Arial" panose="020B0604020202020204" pitchFamily="34" charset="0"/>
              </a:rPr>
              <a:t>WESUP 2024</a:t>
            </a:r>
            <a:endParaRPr lang="en-CA" sz="1600" dirty="0">
              <a:solidFill>
                <a:schemeClr val="bg1"/>
              </a:solidFill>
            </a:endParaRP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343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7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7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560A535-D226-7229-A655-46E3A998C93A}"/>
              </a:ext>
            </a:extLst>
          </p:cNvPr>
          <p:cNvSpPr>
            <a:spLocks noGrp="1"/>
          </p:cNvSpPr>
          <p:nvPr>
            <p:ph type="title"/>
          </p:nvPr>
        </p:nvSpPr>
        <p:spPr>
          <a:xfrm>
            <a:off x="621792" y="1161288"/>
            <a:ext cx="3602736" cy="4526280"/>
          </a:xfrm>
        </p:spPr>
        <p:txBody>
          <a:bodyPr>
            <a:normAutofit/>
          </a:bodyPr>
          <a:lstStyle/>
          <a:p>
            <a:pPr rtl="0"/>
            <a:r>
              <a:rPr lang="en-CA" b="1" i="0" u="none" strike="noStrike">
                <a:effectLst/>
                <a:latin typeface="Arial" panose="020B0604020202020204" pitchFamily="34" charset="0"/>
              </a:rPr>
              <a:t>Stated Goal:</a:t>
            </a:r>
            <a:endParaRPr lang="en-CA" dirty="0"/>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72A8A5F3-DAE6-FBF2-3D5F-B83DE02D054A}"/>
              </a:ext>
            </a:extLst>
          </p:cNvPr>
          <p:cNvGraphicFramePr>
            <a:graphicFrameLocks noGrp="1"/>
          </p:cNvGraphicFramePr>
          <p:nvPr>
            <p:ph idx="1"/>
            <p:extLst>
              <p:ext uri="{D42A27DB-BD31-4B8C-83A1-F6EECF244321}">
                <p14:modId xmlns:p14="http://schemas.microsoft.com/office/powerpoint/2010/main" val="2538781213"/>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05873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9350C-F8CE-75A5-9025-DB1A92F13CAE}"/>
              </a:ext>
            </a:extLst>
          </p:cNvPr>
          <p:cNvSpPr>
            <a:spLocks noGrp="1"/>
          </p:cNvSpPr>
          <p:nvPr>
            <p:ph type="title"/>
          </p:nvPr>
        </p:nvSpPr>
        <p:spPr/>
        <p:txBody>
          <a:bodyPr>
            <a:normAutofit/>
          </a:bodyPr>
          <a:lstStyle/>
          <a:p>
            <a:pPr rtl="0"/>
            <a:r>
              <a:rPr lang="en-CA" sz="3200" b="1" i="0" u="none" strike="noStrike" dirty="0">
                <a:solidFill>
                  <a:srgbClr val="000000"/>
                </a:solidFill>
                <a:effectLst/>
                <a:latin typeface="Arial" panose="020B0604020202020204" pitchFamily="34" charset="0"/>
              </a:rPr>
              <a:t>The Program:</a:t>
            </a:r>
            <a:r>
              <a:rPr lang="en-CA" sz="3200" b="0" i="0" u="none" strike="noStrike" dirty="0">
                <a:solidFill>
                  <a:srgbClr val="000000"/>
                </a:solidFill>
                <a:effectLst/>
                <a:latin typeface="Arial" panose="020B0604020202020204" pitchFamily="34" charset="0"/>
              </a:rPr>
              <a:t> </a:t>
            </a:r>
            <a:endParaRPr lang="en-CA" sz="6000" dirty="0"/>
          </a:p>
        </p:txBody>
      </p:sp>
      <p:sp>
        <p:nvSpPr>
          <p:cNvPr id="3" name="Content Placeholder 2">
            <a:extLst>
              <a:ext uri="{FF2B5EF4-FFF2-40B4-BE49-F238E27FC236}">
                <a16:creationId xmlns:a16="http://schemas.microsoft.com/office/drawing/2014/main" id="{5974D5FA-88A5-A431-4253-2DD76D167520}"/>
              </a:ext>
            </a:extLst>
          </p:cNvPr>
          <p:cNvSpPr>
            <a:spLocks noGrp="1"/>
          </p:cNvSpPr>
          <p:nvPr>
            <p:ph idx="1"/>
          </p:nvPr>
        </p:nvSpPr>
        <p:spPr>
          <a:xfrm>
            <a:off x="1115568" y="2478024"/>
            <a:ext cx="10168128" cy="4037076"/>
          </a:xfrm>
        </p:spPr>
        <p:txBody>
          <a:bodyPr>
            <a:normAutofit fontScale="92500" lnSpcReduction="20000"/>
          </a:bodyPr>
          <a:lstStyle/>
          <a:p>
            <a:pPr rtl="0" fontAlgn="base">
              <a:spcAft>
                <a:spcPts val="1200"/>
              </a:spcAft>
              <a:buFont typeface="Arial" panose="020B0604020202020204" pitchFamily="34" charset="0"/>
              <a:buChar char="•"/>
            </a:pPr>
            <a:endParaRPr lang="en-US" sz="1800" b="0" i="0" u="none" strike="noStrike" dirty="0">
              <a:solidFill>
                <a:srgbClr val="000000"/>
              </a:solidFill>
              <a:effectLst/>
              <a:latin typeface="Arial" panose="020B0604020202020204" pitchFamily="34" charset="0"/>
            </a:endParaRPr>
          </a:p>
          <a:p>
            <a:pPr rtl="0" fontAlgn="base">
              <a:spcAft>
                <a:spcPts val="1200"/>
              </a:spcAft>
              <a:buFont typeface="Arial" panose="020B0604020202020204" pitchFamily="34" charset="0"/>
              <a:buChar char="•"/>
            </a:pPr>
            <a:endParaRPr lang="en-US" sz="1800" dirty="0">
              <a:solidFill>
                <a:srgbClr val="000000"/>
              </a:solidFill>
              <a:latin typeface="Arial" panose="020B0604020202020204" pitchFamily="34" charset="0"/>
            </a:endParaRPr>
          </a:p>
          <a:p>
            <a:pPr rtl="0" fontAlgn="base">
              <a:spcAft>
                <a:spcPts val="1200"/>
              </a:spcAft>
              <a:buFont typeface="Arial" panose="020B0604020202020204" pitchFamily="34" charset="0"/>
              <a:buChar char="•"/>
            </a:pPr>
            <a:endParaRPr lang="en-US" sz="1800" b="0" i="0" u="none" strike="noStrike" dirty="0">
              <a:solidFill>
                <a:srgbClr val="000000"/>
              </a:solidFill>
              <a:effectLst/>
              <a:latin typeface="Arial" panose="020B0604020202020204" pitchFamily="34" charset="0"/>
            </a:endParaRPr>
          </a:p>
          <a:p>
            <a:pPr rtl="0" fontAlgn="base">
              <a:spcAft>
                <a:spcPts val="1200"/>
              </a:spcAft>
              <a:buFont typeface="Arial" panose="020B0604020202020204" pitchFamily="34" charset="0"/>
              <a:buChar char="•"/>
            </a:pPr>
            <a:endParaRPr lang="en-US" sz="1800" dirty="0">
              <a:solidFill>
                <a:srgbClr val="000000"/>
              </a:solidFill>
              <a:latin typeface="Arial" panose="020B0604020202020204" pitchFamily="34" charset="0"/>
            </a:endParaRPr>
          </a:p>
          <a:p>
            <a:pPr rtl="0" fontAlgn="base">
              <a:spcAft>
                <a:spcPts val="1200"/>
              </a:spcAft>
              <a:buFont typeface="Arial" panose="020B0604020202020204" pitchFamily="34" charset="0"/>
              <a:buChar char="•"/>
            </a:pPr>
            <a:endParaRPr lang="en-US" sz="1800" b="0" i="0" u="none" strike="noStrike" dirty="0">
              <a:solidFill>
                <a:srgbClr val="000000"/>
              </a:solidFill>
              <a:effectLst/>
              <a:latin typeface="Arial" panose="020B0604020202020204" pitchFamily="34" charset="0"/>
            </a:endParaRPr>
          </a:p>
          <a:p>
            <a:pPr rtl="0" fontAlgn="base">
              <a:spcAft>
                <a:spcPts val="1200"/>
              </a:spcAft>
              <a:buFont typeface="Arial" panose="020B0604020202020204" pitchFamily="34" charset="0"/>
              <a:buChar char="•"/>
            </a:pPr>
            <a:endParaRPr lang="en-US" sz="1800" b="0" i="0" u="none" strike="noStrike" dirty="0">
              <a:solidFill>
                <a:srgbClr val="000000"/>
              </a:solidFill>
              <a:effectLst/>
              <a:latin typeface="Arial" panose="020B0604020202020204" pitchFamily="34" charset="0"/>
            </a:endParaRPr>
          </a:p>
          <a:p>
            <a:pPr rtl="0" fontAlgn="base">
              <a:spcAft>
                <a:spcPts val="120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Coerced (employment &amp; license consequences)</a:t>
            </a:r>
          </a:p>
          <a:p>
            <a:pPr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One size fits all regardless of whether substance use impacted the workplace</a:t>
            </a:r>
          </a:p>
        </p:txBody>
      </p:sp>
      <p:sp>
        <p:nvSpPr>
          <p:cNvPr id="12" name="Rectangle: Rounded Corners 11">
            <a:extLst>
              <a:ext uri="{FF2B5EF4-FFF2-40B4-BE49-F238E27FC236}">
                <a16:creationId xmlns:a16="http://schemas.microsoft.com/office/drawing/2014/main" id="{302EE5B1-7D7F-C9AB-CEF2-A47D9BD1C620}"/>
              </a:ext>
            </a:extLst>
          </p:cNvPr>
          <p:cNvSpPr/>
          <p:nvPr/>
        </p:nvSpPr>
        <p:spPr>
          <a:xfrm>
            <a:off x="604157" y="2478024"/>
            <a:ext cx="1730829" cy="80401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Identify</a:t>
            </a:r>
            <a:endParaRPr lang="en-CA" dirty="0"/>
          </a:p>
        </p:txBody>
      </p:sp>
      <p:sp>
        <p:nvSpPr>
          <p:cNvPr id="13" name="Rectangle: Rounded Corners 12">
            <a:extLst>
              <a:ext uri="{FF2B5EF4-FFF2-40B4-BE49-F238E27FC236}">
                <a16:creationId xmlns:a16="http://schemas.microsoft.com/office/drawing/2014/main" id="{EEDF9EA3-038D-E9B2-04D4-3B8AA138494D}"/>
              </a:ext>
            </a:extLst>
          </p:cNvPr>
          <p:cNvSpPr/>
          <p:nvPr/>
        </p:nvSpPr>
        <p:spPr>
          <a:xfrm>
            <a:off x="3205843" y="2478024"/>
            <a:ext cx="1730829" cy="80401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IME</a:t>
            </a:r>
            <a:endParaRPr lang="en-CA" dirty="0"/>
          </a:p>
        </p:txBody>
      </p:sp>
      <p:sp>
        <p:nvSpPr>
          <p:cNvPr id="14" name="Rectangle: Rounded Corners 13">
            <a:extLst>
              <a:ext uri="{FF2B5EF4-FFF2-40B4-BE49-F238E27FC236}">
                <a16:creationId xmlns:a16="http://schemas.microsoft.com/office/drawing/2014/main" id="{84992DE7-7493-0166-BA21-6D63EC592C0A}"/>
              </a:ext>
            </a:extLst>
          </p:cNvPr>
          <p:cNvSpPr/>
          <p:nvPr/>
        </p:nvSpPr>
        <p:spPr>
          <a:xfrm>
            <a:off x="5807529" y="2478023"/>
            <a:ext cx="1730829" cy="80401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Mandated Treatment</a:t>
            </a:r>
            <a:endParaRPr lang="en-CA" dirty="0"/>
          </a:p>
        </p:txBody>
      </p:sp>
      <p:sp>
        <p:nvSpPr>
          <p:cNvPr id="15" name="Rectangle: Rounded Corners 14">
            <a:extLst>
              <a:ext uri="{FF2B5EF4-FFF2-40B4-BE49-F238E27FC236}">
                <a16:creationId xmlns:a16="http://schemas.microsoft.com/office/drawing/2014/main" id="{CA2767C3-60A3-20E4-AE63-DD927474DDD6}"/>
              </a:ext>
            </a:extLst>
          </p:cNvPr>
          <p:cNvSpPr/>
          <p:nvPr/>
        </p:nvSpPr>
        <p:spPr>
          <a:xfrm>
            <a:off x="8409215" y="2478022"/>
            <a:ext cx="1730829" cy="80401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Abstinence</a:t>
            </a:r>
            <a:endParaRPr lang="en-CA" dirty="0"/>
          </a:p>
        </p:txBody>
      </p:sp>
      <p:sp>
        <p:nvSpPr>
          <p:cNvPr id="16" name="Rectangle: Rounded Corners 15">
            <a:extLst>
              <a:ext uri="{FF2B5EF4-FFF2-40B4-BE49-F238E27FC236}">
                <a16:creationId xmlns:a16="http://schemas.microsoft.com/office/drawing/2014/main" id="{D9FBFF0C-B9BB-9324-A114-4EB95F620C6E}"/>
              </a:ext>
            </a:extLst>
          </p:cNvPr>
          <p:cNvSpPr/>
          <p:nvPr/>
        </p:nvSpPr>
        <p:spPr>
          <a:xfrm>
            <a:off x="1491342" y="4031851"/>
            <a:ext cx="1730829" cy="80401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Drug Testing</a:t>
            </a:r>
            <a:endParaRPr lang="en-CA" dirty="0"/>
          </a:p>
        </p:txBody>
      </p:sp>
      <p:sp>
        <p:nvSpPr>
          <p:cNvPr id="17" name="Rectangle: Rounded Corners 16">
            <a:extLst>
              <a:ext uri="{FF2B5EF4-FFF2-40B4-BE49-F238E27FC236}">
                <a16:creationId xmlns:a16="http://schemas.microsoft.com/office/drawing/2014/main" id="{C3E837C6-C419-F446-3C05-7070416EC188}"/>
              </a:ext>
            </a:extLst>
          </p:cNvPr>
          <p:cNvSpPr/>
          <p:nvPr/>
        </p:nvSpPr>
        <p:spPr>
          <a:xfrm>
            <a:off x="4936672" y="4031850"/>
            <a:ext cx="1730829" cy="80401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Compliance Monitoring</a:t>
            </a:r>
            <a:endParaRPr lang="en-CA" dirty="0"/>
          </a:p>
        </p:txBody>
      </p:sp>
      <p:sp>
        <p:nvSpPr>
          <p:cNvPr id="18" name="Rectangle: Rounded Corners 17">
            <a:extLst>
              <a:ext uri="{FF2B5EF4-FFF2-40B4-BE49-F238E27FC236}">
                <a16:creationId xmlns:a16="http://schemas.microsoft.com/office/drawing/2014/main" id="{1E4ED3EB-8E56-E1AC-15F3-A7517E902B8B}"/>
              </a:ext>
            </a:extLst>
          </p:cNvPr>
          <p:cNvSpPr/>
          <p:nvPr/>
        </p:nvSpPr>
        <p:spPr>
          <a:xfrm>
            <a:off x="8610600" y="4031847"/>
            <a:ext cx="1730829" cy="80401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Workplace Contract</a:t>
            </a:r>
            <a:endParaRPr lang="en-CA" dirty="0"/>
          </a:p>
        </p:txBody>
      </p:sp>
      <p:sp>
        <p:nvSpPr>
          <p:cNvPr id="19" name="Arrow: Right 18">
            <a:extLst>
              <a:ext uri="{FF2B5EF4-FFF2-40B4-BE49-F238E27FC236}">
                <a16:creationId xmlns:a16="http://schemas.microsoft.com/office/drawing/2014/main" id="{F7F1A53A-9035-C286-F6D0-14EFE3F311E7}"/>
              </a:ext>
            </a:extLst>
          </p:cNvPr>
          <p:cNvSpPr/>
          <p:nvPr/>
        </p:nvSpPr>
        <p:spPr>
          <a:xfrm>
            <a:off x="2416628" y="2675924"/>
            <a:ext cx="707572" cy="40821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Arrow: Right 19">
            <a:extLst>
              <a:ext uri="{FF2B5EF4-FFF2-40B4-BE49-F238E27FC236}">
                <a16:creationId xmlns:a16="http://schemas.microsoft.com/office/drawing/2014/main" id="{D58BB77B-1579-6ECB-4708-8511D38AB5EE}"/>
              </a:ext>
            </a:extLst>
          </p:cNvPr>
          <p:cNvSpPr/>
          <p:nvPr/>
        </p:nvSpPr>
        <p:spPr>
          <a:xfrm>
            <a:off x="5018314" y="2642616"/>
            <a:ext cx="783772" cy="40821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SUD</a:t>
            </a:r>
            <a:endParaRPr lang="en-CA" dirty="0"/>
          </a:p>
        </p:txBody>
      </p:sp>
      <p:sp>
        <p:nvSpPr>
          <p:cNvPr id="21" name="Plus Sign 20">
            <a:extLst>
              <a:ext uri="{FF2B5EF4-FFF2-40B4-BE49-F238E27FC236}">
                <a16:creationId xmlns:a16="http://schemas.microsoft.com/office/drawing/2014/main" id="{2F43C53C-8939-9555-4DB2-DE56C61CEF30}"/>
              </a:ext>
            </a:extLst>
          </p:cNvPr>
          <p:cNvSpPr/>
          <p:nvPr/>
        </p:nvSpPr>
        <p:spPr>
          <a:xfrm>
            <a:off x="7500257" y="2447326"/>
            <a:ext cx="947058" cy="798794"/>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Plus Sign 21">
            <a:extLst>
              <a:ext uri="{FF2B5EF4-FFF2-40B4-BE49-F238E27FC236}">
                <a16:creationId xmlns:a16="http://schemas.microsoft.com/office/drawing/2014/main" id="{9CB9D7C1-9A24-3B53-735A-0391599DF696}"/>
              </a:ext>
            </a:extLst>
          </p:cNvPr>
          <p:cNvSpPr/>
          <p:nvPr/>
        </p:nvSpPr>
        <p:spPr>
          <a:xfrm>
            <a:off x="3605892" y="4031847"/>
            <a:ext cx="947058" cy="798794"/>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Equals 22">
            <a:extLst>
              <a:ext uri="{FF2B5EF4-FFF2-40B4-BE49-F238E27FC236}">
                <a16:creationId xmlns:a16="http://schemas.microsoft.com/office/drawing/2014/main" id="{DA01382B-E7AB-FEDB-E803-0EF79ACEBE68}"/>
              </a:ext>
            </a:extLst>
          </p:cNvPr>
          <p:cNvSpPr/>
          <p:nvPr/>
        </p:nvSpPr>
        <p:spPr>
          <a:xfrm>
            <a:off x="6837751" y="4103368"/>
            <a:ext cx="1602598" cy="655752"/>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6" name="TextBox 25">
            <a:extLst>
              <a:ext uri="{FF2B5EF4-FFF2-40B4-BE49-F238E27FC236}">
                <a16:creationId xmlns:a16="http://schemas.microsoft.com/office/drawing/2014/main" id="{E464CA25-9149-3264-9121-BEADD2EE8D89}"/>
              </a:ext>
            </a:extLst>
          </p:cNvPr>
          <p:cNvSpPr txBox="1"/>
          <p:nvPr/>
        </p:nvSpPr>
        <p:spPr>
          <a:xfrm>
            <a:off x="601218" y="3347639"/>
            <a:ext cx="1662792" cy="584775"/>
          </a:xfrm>
          <a:prstGeom prst="rect">
            <a:avLst/>
          </a:prstGeom>
          <a:noFill/>
        </p:spPr>
        <p:txBody>
          <a:bodyPr wrap="square" rtlCol="0">
            <a:spAutoFit/>
          </a:bodyPr>
          <a:lstStyle/>
          <a:p>
            <a:r>
              <a:rPr lang="en-US" sz="1600" dirty="0"/>
              <a:t>Remove from work</a:t>
            </a:r>
            <a:endParaRPr lang="en-CA" sz="1600" dirty="0"/>
          </a:p>
        </p:txBody>
      </p:sp>
      <p:sp>
        <p:nvSpPr>
          <p:cNvPr id="27" name="TextBox 26">
            <a:extLst>
              <a:ext uri="{FF2B5EF4-FFF2-40B4-BE49-F238E27FC236}">
                <a16:creationId xmlns:a16="http://schemas.microsoft.com/office/drawing/2014/main" id="{D69F74F3-F38C-7407-BEF6-0C5CD3F01D9C}"/>
              </a:ext>
            </a:extLst>
          </p:cNvPr>
          <p:cNvSpPr txBox="1"/>
          <p:nvPr/>
        </p:nvSpPr>
        <p:spPr>
          <a:xfrm>
            <a:off x="2598746" y="3312740"/>
            <a:ext cx="3317640" cy="584775"/>
          </a:xfrm>
          <a:prstGeom prst="rect">
            <a:avLst/>
          </a:prstGeom>
          <a:noFill/>
        </p:spPr>
        <p:txBody>
          <a:bodyPr wrap="square" rtlCol="0">
            <a:spAutoFit/>
          </a:bodyPr>
          <a:lstStyle/>
          <a:p>
            <a:r>
              <a:rPr lang="en-US" sz="1600" dirty="0"/>
              <a:t>“Independent medical exam”</a:t>
            </a:r>
          </a:p>
          <a:p>
            <a:r>
              <a:rPr lang="en-US" sz="1600" dirty="0"/>
              <a:t>Not treating/chosen physician</a:t>
            </a:r>
            <a:endParaRPr lang="en-CA" sz="1600" dirty="0"/>
          </a:p>
        </p:txBody>
      </p:sp>
      <p:sp>
        <p:nvSpPr>
          <p:cNvPr id="28" name="TextBox 27">
            <a:extLst>
              <a:ext uri="{FF2B5EF4-FFF2-40B4-BE49-F238E27FC236}">
                <a16:creationId xmlns:a16="http://schemas.microsoft.com/office/drawing/2014/main" id="{0C455C0B-E467-3C65-FFC5-D89D1A6C875E}"/>
              </a:ext>
            </a:extLst>
          </p:cNvPr>
          <p:cNvSpPr txBox="1"/>
          <p:nvPr/>
        </p:nvSpPr>
        <p:spPr>
          <a:xfrm>
            <a:off x="1003635" y="4901466"/>
            <a:ext cx="2825985" cy="338554"/>
          </a:xfrm>
          <a:prstGeom prst="rect">
            <a:avLst/>
          </a:prstGeom>
          <a:noFill/>
        </p:spPr>
        <p:txBody>
          <a:bodyPr wrap="square" rtlCol="0">
            <a:spAutoFit/>
          </a:bodyPr>
          <a:lstStyle/>
          <a:p>
            <a:r>
              <a:rPr lang="en-US" sz="1600" dirty="0"/>
              <a:t>Random urine screening</a:t>
            </a:r>
            <a:endParaRPr lang="en-CA" sz="1600" dirty="0"/>
          </a:p>
        </p:txBody>
      </p:sp>
      <p:sp>
        <p:nvSpPr>
          <p:cNvPr id="29" name="TextBox 28">
            <a:extLst>
              <a:ext uri="{FF2B5EF4-FFF2-40B4-BE49-F238E27FC236}">
                <a16:creationId xmlns:a16="http://schemas.microsoft.com/office/drawing/2014/main" id="{71617B24-6D72-E4E9-7242-300485D70FE3}"/>
              </a:ext>
            </a:extLst>
          </p:cNvPr>
          <p:cNvSpPr txBox="1"/>
          <p:nvPr/>
        </p:nvSpPr>
        <p:spPr>
          <a:xfrm>
            <a:off x="4503393" y="4908648"/>
            <a:ext cx="3317640" cy="338554"/>
          </a:xfrm>
          <a:prstGeom prst="rect">
            <a:avLst/>
          </a:prstGeom>
          <a:noFill/>
        </p:spPr>
        <p:txBody>
          <a:bodyPr wrap="square" rtlCol="0">
            <a:spAutoFit/>
          </a:bodyPr>
          <a:lstStyle/>
          <a:p>
            <a:r>
              <a:rPr lang="en-US" sz="1600" dirty="0"/>
              <a:t>Medical monitoring company</a:t>
            </a:r>
            <a:endParaRPr lang="en-CA" sz="1600" dirty="0"/>
          </a:p>
        </p:txBody>
      </p:sp>
      <p:sp>
        <p:nvSpPr>
          <p:cNvPr id="30" name="TextBox 29">
            <a:extLst>
              <a:ext uri="{FF2B5EF4-FFF2-40B4-BE49-F238E27FC236}">
                <a16:creationId xmlns:a16="http://schemas.microsoft.com/office/drawing/2014/main" id="{F6F554DF-E115-9EB2-937E-C2D9C962C911}"/>
              </a:ext>
            </a:extLst>
          </p:cNvPr>
          <p:cNvSpPr txBox="1"/>
          <p:nvPr/>
        </p:nvSpPr>
        <p:spPr>
          <a:xfrm>
            <a:off x="8682609" y="4908648"/>
            <a:ext cx="3317640" cy="338554"/>
          </a:xfrm>
          <a:prstGeom prst="rect">
            <a:avLst/>
          </a:prstGeom>
          <a:noFill/>
        </p:spPr>
        <p:txBody>
          <a:bodyPr wrap="square" rtlCol="0">
            <a:spAutoFit/>
          </a:bodyPr>
          <a:lstStyle/>
          <a:p>
            <a:r>
              <a:rPr lang="en-US" sz="1600" dirty="0"/>
              <a:t>2-3+ years</a:t>
            </a:r>
            <a:endParaRPr lang="en-CA" sz="1600" dirty="0"/>
          </a:p>
        </p:txBody>
      </p:sp>
      <p:sp>
        <p:nvSpPr>
          <p:cNvPr id="31" name="TextBox 30">
            <a:extLst>
              <a:ext uri="{FF2B5EF4-FFF2-40B4-BE49-F238E27FC236}">
                <a16:creationId xmlns:a16="http://schemas.microsoft.com/office/drawing/2014/main" id="{21C5E6A3-7F0A-5602-CA3C-2164E60FCA94}"/>
              </a:ext>
            </a:extLst>
          </p:cNvPr>
          <p:cNvSpPr txBox="1"/>
          <p:nvPr/>
        </p:nvSpPr>
        <p:spPr>
          <a:xfrm>
            <a:off x="5802086" y="3315066"/>
            <a:ext cx="3317640" cy="584775"/>
          </a:xfrm>
          <a:prstGeom prst="rect">
            <a:avLst/>
          </a:prstGeom>
          <a:noFill/>
        </p:spPr>
        <p:txBody>
          <a:bodyPr wrap="square" rtlCol="0">
            <a:spAutoFit/>
          </a:bodyPr>
          <a:lstStyle/>
          <a:p>
            <a:r>
              <a:rPr lang="en-US" sz="1600" dirty="0"/>
              <a:t>Residential facility</a:t>
            </a:r>
          </a:p>
          <a:p>
            <a:r>
              <a:rPr lang="en-US" sz="1600" dirty="0"/>
              <a:t>Abstinence, 12-step (AA)</a:t>
            </a:r>
            <a:endParaRPr lang="en-CA" sz="1600" dirty="0"/>
          </a:p>
        </p:txBody>
      </p:sp>
      <p:sp>
        <p:nvSpPr>
          <p:cNvPr id="32" name="TextBox 31">
            <a:extLst>
              <a:ext uri="{FF2B5EF4-FFF2-40B4-BE49-F238E27FC236}">
                <a16:creationId xmlns:a16="http://schemas.microsoft.com/office/drawing/2014/main" id="{3A436D54-DFE1-8D67-B6CC-E42DEC0D5294}"/>
              </a:ext>
            </a:extLst>
          </p:cNvPr>
          <p:cNvSpPr txBox="1"/>
          <p:nvPr/>
        </p:nvSpPr>
        <p:spPr>
          <a:xfrm>
            <a:off x="8447315" y="3326064"/>
            <a:ext cx="3317640" cy="584775"/>
          </a:xfrm>
          <a:prstGeom prst="rect">
            <a:avLst/>
          </a:prstGeom>
          <a:noFill/>
        </p:spPr>
        <p:txBody>
          <a:bodyPr wrap="square" rtlCol="0">
            <a:spAutoFit/>
          </a:bodyPr>
          <a:lstStyle/>
          <a:p>
            <a:r>
              <a:rPr lang="en-US" sz="1600" dirty="0"/>
              <a:t>All substances 24/7</a:t>
            </a:r>
          </a:p>
          <a:p>
            <a:r>
              <a:rPr lang="en-US" sz="1600" dirty="0"/>
              <a:t>Deprescribing</a:t>
            </a:r>
            <a:endParaRPr lang="en-CA" sz="1600" dirty="0"/>
          </a:p>
        </p:txBody>
      </p:sp>
    </p:spTree>
    <p:extLst>
      <p:ext uri="{BB962C8B-B14F-4D97-AF65-F5344CB8AC3E}">
        <p14:creationId xmlns:p14="http://schemas.microsoft.com/office/powerpoint/2010/main" val="183183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3534A2E-B7C7-780C-5ED0-B6D309010EAB}"/>
              </a:ext>
            </a:extLst>
          </p:cNvPr>
          <p:cNvSpPr>
            <a:spLocks noGrp="1"/>
          </p:cNvSpPr>
          <p:nvPr>
            <p:ph type="title"/>
          </p:nvPr>
        </p:nvSpPr>
        <p:spPr>
          <a:xfrm>
            <a:off x="621792" y="1161288"/>
            <a:ext cx="3602736" cy="4526280"/>
          </a:xfrm>
        </p:spPr>
        <p:txBody>
          <a:bodyPr>
            <a:normAutofit/>
          </a:bodyPr>
          <a:lstStyle/>
          <a:p>
            <a:pPr rtl="0"/>
            <a:r>
              <a:rPr lang="en-CA" b="1" i="0" u="none" strike="noStrike">
                <a:effectLst/>
                <a:latin typeface="Arial" panose="020B0604020202020204" pitchFamily="34" charset="0"/>
              </a:rPr>
              <a:t>Preventing impairment at work</a:t>
            </a:r>
            <a:endParaRPr lang="en-CA" dirty="0"/>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AB5A5784-034A-BED1-FF72-F429B1D0F5CF}"/>
              </a:ext>
            </a:extLst>
          </p:cNvPr>
          <p:cNvGraphicFramePr>
            <a:graphicFrameLocks noGrp="1"/>
          </p:cNvGraphicFramePr>
          <p:nvPr>
            <p:ph idx="1"/>
            <p:extLst>
              <p:ext uri="{D42A27DB-BD31-4B8C-83A1-F6EECF244321}">
                <p14:modId xmlns:p14="http://schemas.microsoft.com/office/powerpoint/2010/main" val="4291481908"/>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29165585"/>
      </p:ext>
    </p:extLst>
  </p:cSld>
  <p:clrMapOvr>
    <a:masterClrMapping/>
  </p:clrMapOvr>
</p:sld>
</file>

<file path=ppt/theme/theme1.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335</TotalTime>
  <Words>4660</Words>
  <Application>Microsoft Office PowerPoint</Application>
  <PresentationFormat>Widescreen</PresentationFormat>
  <Paragraphs>322</Paragraphs>
  <Slides>49</Slides>
  <Notes>22</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49</vt:i4>
      </vt:variant>
    </vt:vector>
  </HeadingPairs>
  <TitlesOfParts>
    <vt:vector size="60" baseType="lpstr">
      <vt:lpstr>Aptos</vt:lpstr>
      <vt:lpstr>Arial</vt:lpstr>
      <vt:lpstr>Avenir Next LT Pro</vt:lpstr>
      <vt:lpstr>BlinkMacSystemFont</vt:lpstr>
      <vt:lpstr>Calibri</vt:lpstr>
      <vt:lpstr>Courier New</vt:lpstr>
      <vt:lpstr>inherit</vt:lpstr>
      <vt:lpstr>Rockwell</vt:lpstr>
      <vt:lpstr>Times New Roman</vt:lpstr>
      <vt:lpstr>Wingdings 2</vt:lpstr>
      <vt:lpstr>AccentBoxVTI</vt:lpstr>
      <vt:lpstr>Rebuilding workplace substance use policy using a harm reduction lens</vt:lpstr>
      <vt:lpstr>Land acknowledgement</vt:lpstr>
      <vt:lpstr>Acknowledgement of Lived/Living Experience</vt:lpstr>
      <vt:lpstr>Agenda</vt:lpstr>
      <vt:lpstr>Solidarity and Collaboration</vt:lpstr>
      <vt:lpstr>Rethinking Workplace Substance Use Policy</vt:lpstr>
      <vt:lpstr>Stated Goal:</vt:lpstr>
      <vt:lpstr>The Program: </vt:lpstr>
      <vt:lpstr>Preventing impairment at work</vt:lpstr>
      <vt:lpstr>…Preventing impairment at work</vt:lpstr>
      <vt:lpstr>Supporting Workers</vt:lpstr>
      <vt:lpstr>Supporting Workers </vt:lpstr>
      <vt:lpstr>The Business of Recovery $$</vt:lpstr>
      <vt:lpstr>References</vt:lpstr>
      <vt:lpstr>Whose Safety?</vt:lpstr>
      <vt:lpstr>PowerPoint Presentation</vt:lpstr>
      <vt:lpstr>Involuntary Care</vt:lpstr>
      <vt:lpstr>What is the problem represented to be?</vt:lpstr>
      <vt:lpstr>Testing Assumptions</vt:lpstr>
      <vt:lpstr>Evidence on Involuntary Care</vt:lpstr>
      <vt:lpstr>But they say it’s working?</vt:lpstr>
      <vt:lpstr>References</vt:lpstr>
      <vt:lpstr>Research findings on regulatory programs for nurses’ SUDs</vt:lpstr>
      <vt:lpstr>Historical Basis of ATD Treatment Programs</vt:lpstr>
      <vt:lpstr>Evidence basis for The Standardized Treatment Regime</vt:lpstr>
      <vt:lpstr>What constitutes ‘success’ in evaluations of the standardized treatment program?</vt:lpstr>
      <vt:lpstr>Standards of Care in The Program</vt:lpstr>
      <vt:lpstr>Standards of Care in The Program </vt:lpstr>
      <vt:lpstr>Extreme power imbalances</vt:lpstr>
      <vt:lpstr> Corporatization and  Potential Conflicts of Interest</vt:lpstr>
      <vt:lpstr>Abdication of nursing Power</vt:lpstr>
      <vt:lpstr>The state of Canadian research on nurses’ SUDs</vt:lpstr>
      <vt:lpstr>References</vt:lpstr>
      <vt:lpstr>References</vt:lpstr>
      <vt:lpstr>Nurse 2 Nurse Peer Support</vt:lpstr>
      <vt:lpstr>Peer support focuses on health and recovery rather than illness and disability</vt:lpstr>
      <vt:lpstr>PowerPoint Presentation</vt:lpstr>
      <vt:lpstr>Types of Peer Support</vt:lpstr>
      <vt:lpstr>Nurses’ MH Injuries</vt:lpstr>
      <vt:lpstr>WorkSafe BC Claims for Psychological Injury 2022</vt:lpstr>
      <vt:lpstr>WorkSafe BC Acceptance of Claims for Psychological Injury in 2022</vt:lpstr>
      <vt:lpstr>Recommendations and Conclusion</vt:lpstr>
      <vt:lpstr>1. WHOLESALE REEVALUATION AND RESTRUCTURING OF THE CURRENT APPROACH</vt:lpstr>
      <vt:lpstr>2. IF NO PRACTICE IMPAIRMENT </vt:lpstr>
      <vt:lpstr>3. IF PRACTICE IMPAIRMENT </vt:lpstr>
      <vt:lpstr>3. IF PRACTICE IMPAIRMENT  (CONT’D)</vt:lpstr>
      <vt:lpstr>4. ASSESSMENT OF RISK TO NURSES</vt:lpstr>
      <vt:lpstr>5. POLICIES &amp; PROCESSES</vt:lpstr>
      <vt:lpstr>  QUESTIONS AND COMMENTS?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Corey Ranger</dc:creator>
  <cp:lastModifiedBy>Corey Ranger</cp:lastModifiedBy>
  <cp:revision>14</cp:revision>
  <dcterms:created xsi:type="dcterms:W3CDTF">2024-11-18T16:20:32Z</dcterms:created>
  <dcterms:modified xsi:type="dcterms:W3CDTF">2024-11-21T17:59:58Z</dcterms:modified>
</cp:coreProperties>
</file>